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527" r:id="rId3"/>
    <p:sldId id="997" r:id="rId4"/>
    <p:sldId id="981" r:id="rId5"/>
    <p:sldId id="1056" r:id="rId6"/>
    <p:sldId id="982" r:id="rId7"/>
    <p:sldId id="1055" r:id="rId8"/>
    <p:sldId id="914" r:id="rId9"/>
    <p:sldId id="1031" r:id="rId10"/>
    <p:sldId id="1032" r:id="rId11"/>
    <p:sldId id="909" r:id="rId12"/>
    <p:sldId id="800" r:id="rId13"/>
    <p:sldId id="919" r:id="rId14"/>
    <p:sldId id="802" r:id="rId15"/>
    <p:sldId id="803" r:id="rId16"/>
    <p:sldId id="804" r:id="rId17"/>
    <p:sldId id="805" r:id="rId18"/>
    <p:sldId id="984" r:id="rId19"/>
    <p:sldId id="932" r:id="rId20"/>
    <p:sldId id="941" r:id="rId21"/>
    <p:sldId id="933" r:id="rId22"/>
    <p:sldId id="1061" r:id="rId23"/>
    <p:sldId id="934" r:id="rId24"/>
    <p:sldId id="936" r:id="rId25"/>
    <p:sldId id="1060" r:id="rId26"/>
    <p:sldId id="937" r:id="rId27"/>
    <p:sldId id="1062" r:id="rId28"/>
    <p:sldId id="985" r:id="rId29"/>
    <p:sldId id="1033" r:id="rId30"/>
    <p:sldId id="1034" r:id="rId31"/>
    <p:sldId id="1035" r:id="rId32"/>
    <p:sldId id="1036" r:id="rId33"/>
    <p:sldId id="1037" r:id="rId34"/>
    <p:sldId id="1058" r:id="rId35"/>
    <p:sldId id="1059" r:id="rId36"/>
    <p:sldId id="581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邓姝丹" initials="邓" lastIdx="1" clrIdx="0"/>
  <p:cmAuthor id="2" name="作者" initials="A" lastIdx="1" clrIdx="1"/>
  <p:cmAuthor id="3" name="Guo Xiaojian" initials="GX" lastIdx="1" clrIdx="2"/>
  <p:cmAuthor id="4" name="always" initials="a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D80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6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391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803E7-F029-4C21-8C4E-8BB93CB883AA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1C0D6-4863-42F2-84D3-2D6EED1B1B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  <a:sym typeface="+mn-ea"/>
              </a:rPr>
              <a:t>要点分析：</a:t>
            </a:r>
            <a:endParaRPr lang="en-US" altLang="zh-CN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b="1" dirty="0">
                <a:sym typeface="+mn-ea"/>
              </a:rPr>
              <a:t>重要趋势</a:t>
            </a:r>
            <a:r>
              <a:rPr lang="zh-CN" altLang="en-US" dirty="0">
                <a:sym typeface="+mn-ea"/>
              </a:rPr>
              <a:t>：有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条线总体呈下降趋势，可合并写；</a:t>
            </a:r>
            <a:r>
              <a:rPr lang="en-US" altLang="zh-CN" dirty="0">
                <a:sym typeface="+mn-ea"/>
              </a:rPr>
              <a:t>chicken</a:t>
            </a:r>
            <a:r>
              <a:rPr lang="zh-CN" altLang="en-US" dirty="0">
                <a:sym typeface="+mn-ea"/>
              </a:rPr>
              <a:t>呈上升；</a:t>
            </a:r>
            <a:r>
              <a:rPr lang="en-US" altLang="zh-CN" dirty="0">
                <a:sym typeface="+mn-ea"/>
              </a:rPr>
              <a:t>fish</a:t>
            </a:r>
            <a:r>
              <a:rPr lang="zh-CN" altLang="en-US" dirty="0">
                <a:sym typeface="+mn-ea"/>
              </a:rPr>
              <a:t>食用量始终最小，变化幅度也最小</a:t>
            </a:r>
            <a:endParaRPr lang="en-US" altLang="zh-CN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b="1" dirty="0">
                <a:sym typeface="+mn-ea"/>
              </a:rPr>
              <a:t>特征数据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chicken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lamb</a:t>
            </a:r>
            <a:r>
              <a:rPr lang="zh-CN" altLang="en-US" dirty="0">
                <a:sym typeface="+mn-ea"/>
              </a:rPr>
              <a:t>起点值差不多；起始点最大、最小值</a:t>
            </a:r>
            <a:endParaRPr lang="en-US" altLang="zh-CN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写明每条线起始点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9C9-B79F-4EE4-B948-26296FA1595B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4DD1-3085-49D8-9C61-F4C8B6B077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9C9-B79F-4EE4-B948-26296FA1595B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4DD1-3085-49D8-9C61-F4C8B6B077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9C9-B79F-4EE4-B948-26296FA1595B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4DD1-3085-49D8-9C61-F4C8B6B077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9C9-B79F-4EE4-B948-26296FA1595B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4DD1-3085-49D8-9C61-F4C8B6B077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9C9-B79F-4EE4-B948-26296FA1595B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4DD1-3085-49D8-9C61-F4C8B6B077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9C9-B79F-4EE4-B948-26296FA1595B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4DD1-3085-49D8-9C61-F4C8B6B077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9C9-B79F-4EE4-B948-26296FA1595B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4DD1-3085-49D8-9C61-F4C8B6B077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9C9-B79F-4EE4-B948-26296FA1595B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4DD1-3085-49D8-9C61-F4C8B6B077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9C9-B79F-4EE4-B948-26296FA1595B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4DD1-3085-49D8-9C61-F4C8B6B077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9C9-B79F-4EE4-B948-26296FA1595B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4DD1-3085-49D8-9C61-F4C8B6B077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9C9-B79F-4EE4-B948-26296FA1595B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4DD1-3085-49D8-9C61-F4C8B6B077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5C9C9-B79F-4EE4-B948-26296FA1595B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14DD1-3085-49D8-9C61-F4C8B6B0772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218295" y="0"/>
            <a:ext cx="2973705" cy="6019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8.jpe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8.jpe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8.jpe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1.xml"/><Relationship Id="rId4" Type="http://schemas.openxmlformats.org/officeDocument/2006/relationships/tags" Target="../tags/tag5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4" Type="http://schemas.openxmlformats.org/officeDocument/2006/relationships/image" Target="../media/image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85190" y="1732280"/>
            <a:ext cx="10852150" cy="1638935"/>
          </a:xfrm>
        </p:spPr>
        <p:txBody>
          <a:bodyPr/>
          <a:lstStyle/>
          <a:p>
            <a:r>
              <a:rPr lang="en-US" altLang="zh-CN" b="1">
                <a:solidFill>
                  <a:srgbClr val="C00000"/>
                </a:solidFill>
                <a:effectLst/>
                <a:latin typeface="微软雅黑" charset="0"/>
                <a:ea typeface="微软雅黑" charset="0"/>
              </a:rPr>
              <a:t>Academic Writing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669965" y="3721735"/>
            <a:ext cx="10852237" cy="950984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4800" b="1" dirty="0">
                <a:solidFill>
                  <a:srgbClr val="1313AD"/>
                </a:solidFill>
                <a:latin typeface="微软雅黑" charset="0"/>
                <a:ea typeface="微软雅黑" charset="0"/>
                <a:cs typeface="+mn-ea"/>
              </a:rPr>
              <a:t>Task 1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520" y="193040"/>
            <a:ext cx="3106420" cy="11842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内容占位符 48"/>
          <p:cNvGraphicFramePr/>
          <p:nvPr>
            <p:custDataLst>
              <p:tags r:id="rId1"/>
            </p:custDataLst>
          </p:nvPr>
        </p:nvGraphicFramePr>
        <p:xfrm>
          <a:off x="838200" y="1692910"/>
          <a:ext cx="10516235" cy="3676650"/>
        </p:xfrm>
        <a:graphic>
          <a:graphicData uri="http://schemas.openxmlformats.org/drawingml/2006/table">
            <a:tbl>
              <a:tblPr firstRow="1" bandRow="1"/>
              <a:tblGrid>
                <a:gridCol w="1938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5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5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/>
                      <a:r>
                        <a:rPr lang="zh-CN" altLang="en-US" sz="2400" dirty="0"/>
                        <a:t>段落</a:t>
                      </a:r>
                    </a:p>
                  </a:txBody>
                  <a:tcPr marL="91435" marR="91435" marT="45718" marB="45718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/>
                      <a:r>
                        <a:rPr lang="zh-CN" altLang="en-US" sz="2400" dirty="0"/>
                        <a:t>句数</a:t>
                      </a:r>
                    </a:p>
                  </a:txBody>
                  <a:tcPr marL="91435" marR="91435" marT="45718" marB="4571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/>
                      <a:r>
                        <a:rPr lang="zh-CN" altLang="en-US" sz="2400" dirty="0"/>
                        <a:t>方式</a:t>
                      </a:r>
                    </a:p>
                  </a:txBody>
                  <a:tcPr marL="91435" marR="91435" marT="45718" marB="45718" anchor="ctr">
                    <a:lnL>
                      <a:noFill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/>
                      <a:r>
                        <a:rPr lang="zh-CN" altLang="en-US" sz="2400" dirty="0"/>
                        <a:t>开头段</a:t>
                      </a:r>
                    </a:p>
                  </a:txBody>
                  <a:tcPr marL="91435" marR="91435" marT="45718" marB="45718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/>
                      <a:r>
                        <a:rPr lang="en-US" altLang="zh-CN" sz="2400" dirty="0"/>
                        <a:t>1-2</a:t>
                      </a:r>
                      <a:r>
                        <a:rPr lang="zh-CN" altLang="en-US" sz="2400" dirty="0"/>
                        <a:t>句</a:t>
                      </a:r>
                    </a:p>
                  </a:txBody>
                  <a:tcPr marL="91435" marR="91435" marT="45718" marB="4571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/>
                      <a:r>
                        <a:rPr lang="zh-CN" altLang="en-US" sz="2400" dirty="0"/>
                        <a:t>改写</a:t>
                      </a:r>
                      <a:r>
                        <a:rPr lang="zh-CN" altLang="en-US" sz="2400" dirty="0">
                          <a:sym typeface="+mn-ea"/>
                        </a:rPr>
                        <a:t>题目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sym typeface="+mn-ea"/>
                        </a:rPr>
                        <a:t>+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  <a:sym typeface="+mn-ea"/>
                        </a:rPr>
                        <a:t>总结总体趋势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sym typeface="+mn-ea"/>
                        </a:rPr>
                        <a:t>/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  <a:sym typeface="+mn-ea"/>
                        </a:rPr>
                        <a:t>对比特征</a:t>
                      </a:r>
                      <a:endParaRPr lang="zh-CN" altLang="en-US" sz="2400" b="1" dirty="0">
                        <a:highlight>
                          <a:srgbClr val="FFFF00"/>
                        </a:highlight>
                        <a:sym typeface="+mn-ea"/>
                      </a:endParaRPr>
                    </a:p>
                  </a:txBody>
                  <a:tcPr marL="91435" marR="91435" marT="45718" marB="45718" anchor="ctr">
                    <a:lnL>
                      <a:noFill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/>
                      <a:r>
                        <a:rPr lang="zh-CN" altLang="en-US" sz="2400" dirty="0"/>
                        <a:t>主体段</a:t>
                      </a:r>
                      <a:r>
                        <a:rPr lang="en-US" altLang="zh-CN" sz="2400" dirty="0"/>
                        <a:t>1</a:t>
                      </a:r>
                      <a:endParaRPr lang="en-US" altLang="zh-CN" sz="2400" i="1" dirty="0"/>
                    </a:p>
                  </a:txBody>
                  <a:tcPr marL="91435" marR="91435" marT="45718" marB="45718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2400" kern="1200" dirty="0"/>
                    </a:p>
                    <a:p>
                      <a:pPr marL="0" algn="ctr" defTabSz="914400" rtl="0" eaLnBrk="1" latinLnBrk="0" hangingPunct="1"/>
                      <a:r>
                        <a:rPr lang="en-US" altLang="zh-CN" sz="2400" kern="1200" dirty="0"/>
                        <a:t>x</a:t>
                      </a:r>
                      <a:r>
                        <a:rPr lang="zh-CN" altLang="en-US" sz="2400" kern="1200" dirty="0"/>
                        <a:t>句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5" marR="91435" marT="45718" marB="4571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2400" kern="1200" dirty="0"/>
                    </a:p>
                    <a:p>
                      <a:pPr marL="0" algn="ctr" defTabSz="914400" rtl="0" eaLnBrk="1" latinLnBrk="0" hangingPunct="1"/>
                      <a:r>
                        <a:rPr lang="en-US" altLang="zh-CN" sz="2400" kern="1200" dirty="0"/>
                        <a:t>x</a:t>
                      </a:r>
                      <a:r>
                        <a:rPr lang="zh-CN" altLang="en-US" sz="2400" kern="1200" dirty="0"/>
                        <a:t>为具体数据描写</a:t>
                      </a:r>
                    </a:p>
                    <a:p>
                      <a:pPr marL="0" algn="ctr" defTabSz="914400" rtl="0" eaLnBrk="1" latinLnBrk="0" hangingPunct="1"/>
                      <a:r>
                        <a:rPr lang="zh-CN" altLang="en-US" sz="2400" kern="1200" dirty="0"/>
                        <a:t>（挑选重点特征</a:t>
                      </a:r>
                      <a:r>
                        <a:rPr lang="zh-CN" altLang="en-US" sz="2400" dirty="0">
                          <a:sym typeface="+mn-ea"/>
                        </a:rPr>
                        <a:t>概括</a:t>
                      </a:r>
                      <a:r>
                        <a:rPr lang="zh-CN" altLang="en-US" sz="2400" kern="1200" dirty="0"/>
                        <a:t>，不要流水账式描述）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5" marR="91435" marT="45718" marB="45718" anchor="ctr">
                    <a:lnL>
                      <a:noFill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/>
                      <a:r>
                        <a:rPr lang="is-IS" altLang="zh-CN" sz="2400" dirty="0"/>
                        <a:t>……</a:t>
                      </a:r>
                      <a:endParaRPr lang="is-IS" altLang="zh-CN" sz="2400" i="1" dirty="0"/>
                    </a:p>
                  </a:txBody>
                  <a:tcPr marL="91435" marR="91435" marT="45718" marB="45718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5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/>
                      <a:r>
                        <a:rPr lang="zh-CN" altLang="en-US" sz="2400" dirty="0"/>
                        <a:t>主体段</a:t>
                      </a:r>
                      <a:r>
                        <a:rPr lang="en-US" altLang="zh-CN" sz="2400" dirty="0"/>
                        <a:t>n</a:t>
                      </a:r>
                      <a:endParaRPr lang="en-US" altLang="zh-CN" sz="2400" i="1" dirty="0"/>
                    </a:p>
                  </a:txBody>
                  <a:tcPr marL="91435" marR="91435" marT="45718" marB="45718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标题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53745" y="1758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C00000"/>
                </a:solidFill>
                <a:latin typeface="Californian FB" panose="0207040306080B030204" pitchFamily="18" charset="0"/>
                <a:ea typeface="微软雅黑 Light" panose="020B0502040204020203" pitchFamily="34" charset="-122"/>
              </a:rPr>
              <a:t>多线图段落结构</a:t>
            </a: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8110441" y="86477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</a:rPr>
              <a:t>总分结构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53745" y="17589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  <a:t>多线图练习</a:t>
            </a:r>
            <a:endParaRPr lang="zh-CN" altLang="en-US" sz="3600" dirty="0">
              <a:solidFill>
                <a:srgbClr val="C00000"/>
              </a:solidFill>
              <a:latin typeface="Californian FB" panose="0207040306080B030204" pitchFamily="18" charset="0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71982" y="1690912"/>
            <a:ext cx="3877985" cy="521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微软雅黑" charset="0"/>
                <a:ea typeface="微软雅黑" charset="0"/>
                <a:cs typeface="微软雅黑" charset="0"/>
              </a:rPr>
              <a:t>1.</a:t>
            </a:r>
            <a:r>
              <a:rPr kumimoji="1" lang="zh-CN" altLang="en-US" sz="2800" dirty="0">
                <a:latin typeface="微软雅黑" charset="0"/>
                <a:ea typeface="微软雅黑" charset="0"/>
                <a:cs typeface="微软雅黑" charset="0"/>
              </a:rPr>
              <a:t> 每个描述对象各一段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71982" y="2927851"/>
            <a:ext cx="3877985" cy="5219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微软雅黑" charset="0"/>
                <a:ea typeface="微软雅黑" charset="0"/>
                <a:cs typeface="微软雅黑" charset="0"/>
              </a:rPr>
              <a:t>2.</a:t>
            </a:r>
            <a:r>
              <a:rPr kumimoji="1" lang="zh-CN" altLang="en-US" sz="2800" dirty="0">
                <a:latin typeface="微软雅黑" charset="0"/>
                <a:ea typeface="微软雅黑" charset="0"/>
                <a:cs typeface="微软雅黑" charset="0"/>
              </a:rPr>
              <a:t> 总趋势相似</a:t>
            </a:r>
            <a:r>
              <a:rPr kumimoji="1" lang="en-US" altLang="zh-CN" sz="2800" dirty="0">
                <a:latin typeface="微软雅黑" charset="0"/>
                <a:ea typeface="微软雅黑" charset="0"/>
                <a:cs typeface="微软雅黑" charset="0"/>
              </a:rPr>
              <a:t>-&gt;</a:t>
            </a:r>
            <a:r>
              <a:rPr kumimoji="1" lang="zh-CN" altLang="en-US" sz="2800" dirty="0">
                <a:latin typeface="微软雅黑" charset="0"/>
                <a:ea typeface="微软雅黑" charset="0"/>
                <a:cs typeface="微软雅黑" charset="0"/>
              </a:rPr>
              <a:t>放一段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071982" y="4165097"/>
            <a:ext cx="3877985" cy="521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微软雅黑" charset="0"/>
                <a:ea typeface="微软雅黑" charset="0"/>
                <a:cs typeface="微软雅黑" charset="0"/>
              </a:rPr>
              <a:t>3.</a:t>
            </a:r>
            <a:r>
              <a:rPr kumimoji="1" lang="zh-CN" altLang="en-US" sz="2800" dirty="0">
                <a:latin typeface="微软雅黑" charset="0"/>
                <a:ea typeface="微软雅黑" charset="0"/>
                <a:cs typeface="微软雅黑" charset="0"/>
              </a:rPr>
              <a:t> 时间点分割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10220" y="1721485"/>
            <a:ext cx="3609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</a:rPr>
              <a:t>描述对象</a:t>
            </a:r>
            <a:r>
              <a:rPr kumimoji="1" lang="en-US" altLang="zh-CN" sz="2400" dirty="0">
                <a:latin typeface="微软雅黑" charset="0"/>
                <a:ea typeface="微软雅黑" charset="0"/>
                <a:cs typeface="微软雅黑" charset="0"/>
              </a:rPr>
              <a:t>≤3</a:t>
            </a:r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</a:rPr>
              <a:t>，无脑分段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112760" y="3549015"/>
            <a:ext cx="4079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</a:rPr>
              <a:t>描述对象＞</a:t>
            </a:r>
            <a:r>
              <a:rPr kumimoji="1" lang="en-US" altLang="zh-CN" sz="2400" dirty="0">
                <a:latin typeface="微软雅黑" charset="0"/>
                <a:ea typeface="微软雅黑" charset="0"/>
                <a:cs typeface="微软雅黑" charset="0"/>
              </a:rPr>
              <a:t>3</a:t>
            </a:r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</a:rPr>
              <a:t>，观察数据分段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8175" y="2866390"/>
            <a:ext cx="26873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u="sng" dirty="0">
                <a:solidFill>
                  <a:srgbClr val="C00000"/>
                </a:solidFill>
                <a:highlight>
                  <a:srgbClr val="FFFF00"/>
                </a:highlight>
                <a:latin typeface="Californian FB" panose="0207040306080B030204" pitchFamily="18" charset="0"/>
                <a:ea typeface="微软雅黑 Light" panose="020B0502040204020203" pitchFamily="34" charset="-122"/>
                <a:sym typeface="+mn-ea"/>
              </a:rPr>
              <a:t>主体段</a:t>
            </a:r>
            <a:r>
              <a:rPr lang="zh-CN" altLang="en-US" sz="3600" dirty="0">
                <a:solidFill>
                  <a:srgbClr val="C00000"/>
                </a:solidFill>
                <a:latin typeface="Californian FB" panose="0207040306080B030204" pitchFamily="18" charset="0"/>
                <a:ea typeface="微软雅黑 Light" panose="020B0502040204020203" pitchFamily="34" charset="-122"/>
                <a:sym typeface="+mn-ea"/>
              </a:rPr>
              <a:t>分段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6" grpId="0" bldLvl="0" animBg="1"/>
      <p:bldP spid="6" grpId="1" animBg="1"/>
      <p:bldP spid="12" grpId="0" animBg="1"/>
      <p:bldP spid="12" grpId="1" animBg="1"/>
      <p:bldP spid="2" grpId="0"/>
      <p:bldP spid="2" grpId="1"/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-2273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多线图练习</a:t>
            </a:r>
          </a:p>
        </p:txBody>
      </p:sp>
      <p:sp>
        <p:nvSpPr>
          <p:cNvPr id="8" name="矩形 7"/>
          <p:cNvSpPr/>
          <p:nvPr/>
        </p:nvSpPr>
        <p:spPr>
          <a:xfrm>
            <a:off x="639445" y="924560"/>
            <a:ext cx="10746105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The</a:t>
            </a:r>
            <a:r>
              <a:rPr lang="zh-CN" altLang="en-US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graph below shows the consumption of fish and some different kinds of meat in a European country between 1979 and 2004.</a:t>
            </a:r>
            <a:r>
              <a:rPr lang="zh-CN" altLang="en-US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（</a:t>
            </a:r>
            <a:r>
              <a:rPr lang="en-US" altLang="zh-CN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C7T2</a:t>
            </a:r>
            <a:r>
              <a:rPr lang="zh-CN" altLang="en-US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27169" t="39127" r="10857"/>
          <a:stretch>
            <a:fillRect/>
          </a:stretch>
        </p:blipFill>
        <p:spPr>
          <a:xfrm>
            <a:off x="639445" y="1802130"/>
            <a:ext cx="5379085" cy="4681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701665" y="2385060"/>
            <a:ext cx="568388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开头段</a:t>
            </a:r>
            <a:r>
              <a:rPr lang="en-US" altLang="zh-CN" sz="2400" b="1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改写题目：</a:t>
            </a:r>
            <a:endParaRPr lang="zh-CN" altLang="en-US" sz="24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40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The graph illustrates changes in the amounts of beef, lamb, chicken and fish consumed in a particular European country between 1970 and 2004.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27169" t="39127" r="10857"/>
          <a:stretch>
            <a:fillRect/>
          </a:stretch>
        </p:blipFill>
        <p:spPr>
          <a:xfrm>
            <a:off x="639445" y="1802130"/>
            <a:ext cx="5379085" cy="4681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上箭头 5"/>
          <p:cNvSpPr/>
          <p:nvPr/>
        </p:nvSpPr>
        <p:spPr>
          <a:xfrm>
            <a:off x="6228240" y="2382586"/>
            <a:ext cx="418506" cy="548351"/>
          </a:xfrm>
          <a:prstGeom prst="up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21513" y="2408873"/>
            <a:ext cx="149796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charset="0"/>
                <a:ea typeface="微软雅黑" charset="0"/>
              </a:rPr>
              <a:t>chicken</a:t>
            </a:r>
          </a:p>
        </p:txBody>
      </p:sp>
      <p:sp>
        <p:nvSpPr>
          <p:cNvPr id="8" name="下箭头 7"/>
          <p:cNvSpPr/>
          <p:nvPr/>
        </p:nvSpPr>
        <p:spPr>
          <a:xfrm>
            <a:off x="6220448" y="3496640"/>
            <a:ext cx="432937" cy="533921"/>
          </a:xfrm>
          <a:prstGeom prst="down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21513" y="3496628"/>
            <a:ext cx="243332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charset="0"/>
                <a:ea typeface="微软雅黑" charset="0"/>
              </a:rPr>
              <a:t>Beef</a:t>
            </a:r>
            <a:r>
              <a:rPr lang="zh-CN" altLang="en-US" sz="2800" b="1" dirty="0">
                <a:latin typeface="微软雅黑" charset="0"/>
                <a:ea typeface="微软雅黑" charset="0"/>
              </a:rPr>
              <a:t> </a:t>
            </a:r>
            <a:r>
              <a:rPr lang="en-US" altLang="zh-CN" sz="2800" b="1" dirty="0">
                <a:latin typeface="微软雅黑" charset="0"/>
                <a:ea typeface="微软雅黑" charset="0"/>
              </a:rPr>
              <a:t>&amp;</a:t>
            </a:r>
            <a:r>
              <a:rPr lang="zh-CN" altLang="en-US" sz="2800" b="1" dirty="0">
                <a:latin typeface="微软雅黑" charset="0"/>
                <a:ea typeface="微软雅黑" charset="0"/>
              </a:rPr>
              <a:t> </a:t>
            </a:r>
            <a:r>
              <a:rPr lang="en-US" altLang="zh-CN" sz="2800" b="1" dirty="0">
                <a:latin typeface="微软雅黑" charset="0"/>
                <a:ea typeface="微软雅黑" charset="0"/>
              </a:rPr>
              <a:t>Lamb</a:t>
            </a:r>
            <a:endParaRPr lang="zh-CN" altLang="en-US" sz="2800" b="1" dirty="0">
              <a:latin typeface="微软雅黑" charset="0"/>
              <a:ea typeface="微软雅黑" charset="0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6227953" y="4595901"/>
            <a:ext cx="560621" cy="461769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21513" y="4584700"/>
            <a:ext cx="100774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charset="0"/>
                <a:ea typeface="微软雅黑" charset="0"/>
                <a:cs typeface="Times New Roman Regular" panose="02020503050405090304" charset="0"/>
              </a:rPr>
              <a:t>Fish</a:t>
            </a:r>
            <a:r>
              <a:rPr lang="zh-CN" altLang="en-US" sz="2800" b="1" dirty="0">
                <a:latin typeface="微软雅黑" charset="0"/>
                <a:ea typeface="微软雅黑" charset="0"/>
                <a:cs typeface="Times New Roman Regular" panose="02020503050405090304" charset="0"/>
              </a:rPr>
              <a:t>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-2273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  <a:t>多</a:t>
            </a:r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线图练习</a:t>
            </a: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018530" y="1732915"/>
            <a:ext cx="5556250" cy="4603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总趋势相似</a:t>
            </a:r>
            <a:r>
              <a:rPr kumimoji="1"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-&gt;</a:t>
            </a:r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放一段</a:t>
            </a:r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</a:rPr>
              <a:t>（描述对象</a:t>
            </a:r>
            <a:r>
              <a:rPr kumimoji="1" lang="en-US" altLang="zh-CN" sz="2400" dirty="0">
                <a:latin typeface="微软雅黑" charset="0"/>
                <a:ea typeface="微软雅黑" charset="0"/>
                <a:cs typeface="微软雅黑" charset="0"/>
              </a:rPr>
              <a:t>&gt;3</a:t>
            </a:r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</a:rPr>
              <a:t>）</a:t>
            </a: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639445" y="924560"/>
            <a:ext cx="10746105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The</a:t>
            </a:r>
            <a:r>
              <a:rPr lang="zh-CN" altLang="en-US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graph below shows the consumption of fish and some different kinds of meat in a European country between 1979 and 2004.</a:t>
            </a:r>
            <a:r>
              <a:rPr lang="zh-CN" altLang="en-US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（</a:t>
            </a:r>
            <a:r>
              <a:rPr lang="en-US" altLang="zh-CN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C7T2</a:t>
            </a:r>
            <a:r>
              <a:rPr lang="zh-CN" altLang="en-US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2" grpId="0" bldLvl="0" animBg="1"/>
      <p:bldP spid="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39445" y="924560"/>
            <a:ext cx="10631805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The</a:t>
            </a:r>
            <a:r>
              <a:rPr lang="zh-CN" altLang="en-US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graph below shows the consumption of fish and some different kinds of meat in a European country between 1979 and 2004.</a:t>
            </a:r>
            <a:r>
              <a:rPr lang="zh-CN" altLang="en-US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（</a:t>
            </a:r>
            <a:r>
              <a:rPr lang="en-US" altLang="zh-CN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C7T2</a:t>
            </a:r>
            <a:r>
              <a:rPr lang="zh-CN" altLang="en-US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）</a:t>
            </a:r>
            <a:endParaRPr lang="en-US" altLang="zh-CN" sz="2400" i="1" dirty="0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27169" t="39127" r="10857"/>
          <a:stretch>
            <a:fillRect/>
          </a:stretch>
        </p:blipFill>
        <p:spPr>
          <a:xfrm>
            <a:off x="639445" y="1802130"/>
            <a:ext cx="5379085" cy="4681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701665" y="2827020"/>
            <a:ext cx="568388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In 1979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40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</a:rPr>
              <a:t>beef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was by far </a:t>
            </a:r>
            <a:r>
              <a:rPr lang="en-US" altLang="zh-CN" sz="2400" u="sng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the most popular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of these foods, with about 225 grams consumed per person per week. </a:t>
            </a:r>
            <a:r>
              <a:rPr lang="en-US" altLang="zh-CN" sz="240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</a:rPr>
              <a:t>Lamb and chicken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were eaten in </a:t>
            </a:r>
            <a:r>
              <a:rPr lang="en-US" altLang="zh-CN" sz="2400" u="sng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similar quantities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(around 150 grams), while </a:t>
            </a:r>
            <a:r>
              <a:rPr lang="en-US" altLang="zh-CN" sz="2400" u="sng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much less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40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</a:rPr>
              <a:t>fish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was consumed (just over 50 grams).</a:t>
            </a:r>
          </a:p>
        </p:txBody>
      </p:sp>
      <p:sp>
        <p:nvSpPr>
          <p:cNvPr id="2" name="椭圆 1"/>
          <p:cNvSpPr/>
          <p:nvPr/>
        </p:nvSpPr>
        <p:spPr>
          <a:xfrm>
            <a:off x="1455420" y="3095625"/>
            <a:ext cx="321310" cy="27178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95400" y="5987415"/>
            <a:ext cx="568325" cy="33337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419225" y="4006850"/>
            <a:ext cx="321310" cy="27178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418590" y="5061585"/>
            <a:ext cx="321310" cy="27178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838200" y="-2273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  <a:t>多</a:t>
            </a:r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线图练习</a:t>
            </a: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701665" y="2244090"/>
            <a:ext cx="5683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主体段</a:t>
            </a:r>
            <a:r>
              <a:rPr lang="en-US" altLang="zh-CN" sz="2400" b="1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" grpId="0" animBg="1"/>
      <p:bldP spid="2" grpId="1" animBg="1"/>
      <p:bldP spid="3" grpId="0" animBg="1"/>
      <p:bldP spid="3" grpId="1" animBg="1"/>
      <p:bldP spid="7" grpId="0" animBg="1"/>
      <p:bldP spid="7" grpId="1" animBg="1"/>
      <p:bldP spid="9" grpId="0" animBg="1"/>
      <p:bldP spid="9" grpId="1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27169" t="39127" r="10857"/>
          <a:stretch>
            <a:fillRect/>
          </a:stretch>
        </p:blipFill>
        <p:spPr>
          <a:xfrm>
            <a:off x="639445" y="1802130"/>
            <a:ext cx="5379085" cy="4681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701665" y="2665730"/>
            <a:ext cx="568388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However, </a:t>
            </a:r>
            <a:r>
              <a:rPr lang="en-US" altLang="zh-CN" sz="24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during this 25-year period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the consumption of </a:t>
            </a:r>
            <a:r>
              <a:rPr lang="en-US" altLang="zh-CN" sz="240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</a:rPr>
              <a:t>beef and lamb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400" u="sng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fell dramatically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to approximately 100 grams and 55 grams respectively. The consumption of </a:t>
            </a:r>
            <a:r>
              <a:rPr lang="en-US" altLang="zh-CN" sz="240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</a:rPr>
              <a:t>fish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also </a:t>
            </a:r>
            <a:r>
              <a:rPr lang="en-US" altLang="zh-CN" sz="2400" u="sng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declined, but </a:t>
            </a:r>
            <a:r>
              <a:rPr lang="en-US" altLang="zh-CN" sz="2400" u="sng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much less significantly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to just below 50 grams, so although it remained </a:t>
            </a:r>
            <a:r>
              <a:rPr lang="en-US" altLang="zh-CN" sz="2400" u="sng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the least popular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food, consumption levels were </a:t>
            </a:r>
            <a:r>
              <a:rPr lang="en-US" altLang="zh-CN" sz="2400" u="sng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the most stable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.</a:t>
            </a:r>
          </a:p>
        </p:txBody>
      </p:sp>
      <p:sp>
        <p:nvSpPr>
          <p:cNvPr id="2" name="椭圆 1"/>
          <p:cNvSpPr/>
          <p:nvPr/>
        </p:nvSpPr>
        <p:spPr>
          <a:xfrm>
            <a:off x="4185920" y="3754120"/>
            <a:ext cx="730250" cy="33274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185920" y="4624705"/>
            <a:ext cx="729615" cy="333375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97680" y="5593080"/>
            <a:ext cx="567690" cy="271780"/>
          </a:xfrm>
          <a:prstGeom prst="ellipse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线箭头连接符 18"/>
          <p:cNvCxnSpPr/>
          <p:nvPr/>
        </p:nvCxnSpPr>
        <p:spPr>
          <a:xfrm>
            <a:off x="2866708" y="3740785"/>
            <a:ext cx="923925" cy="346075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2786380" y="4987608"/>
            <a:ext cx="1108710" cy="17018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5236210" y="4504055"/>
            <a:ext cx="321310" cy="27178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236210" y="5104765"/>
            <a:ext cx="321310" cy="27178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242560" y="5424805"/>
            <a:ext cx="321310" cy="27178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39445" y="944562"/>
            <a:ext cx="10631805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The</a:t>
            </a:r>
            <a:r>
              <a:rPr lang="zh-CN" altLang="en-US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graph below shows the consumption of fish and some different kinds of meat in a  European country between 1979 and 2004.</a:t>
            </a:r>
            <a:r>
              <a:rPr lang="zh-CN" altLang="en-US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（</a:t>
            </a:r>
            <a:r>
              <a:rPr lang="en-US" altLang="zh-CN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C7T2</a:t>
            </a:r>
            <a:r>
              <a:rPr lang="zh-CN" altLang="en-US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）</a:t>
            </a:r>
            <a:endParaRPr lang="en-US" altLang="zh-CN" sz="2400" i="1" dirty="0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8" name="直线箭头连接符 19"/>
          <p:cNvCxnSpPr/>
          <p:nvPr/>
        </p:nvCxnSpPr>
        <p:spPr>
          <a:xfrm>
            <a:off x="2811780" y="5592763"/>
            <a:ext cx="1035685" cy="76835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标题 3"/>
          <p:cNvSpPr>
            <a:spLocks noGrp="1"/>
          </p:cNvSpPr>
          <p:nvPr/>
        </p:nvSpPr>
        <p:spPr>
          <a:xfrm>
            <a:off x="838200" y="-2273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  <a:t>多</a:t>
            </a:r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线图练习</a:t>
            </a: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701665" y="2244090"/>
            <a:ext cx="5683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主体段</a:t>
            </a:r>
            <a:r>
              <a:rPr lang="en-US" altLang="zh-CN" sz="2400" b="1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animBg="1"/>
      <p:bldP spid="3" grpId="1" animBg="1"/>
      <p:bldP spid="10" grpId="0" animBg="1"/>
      <p:bldP spid="10" grpId="1" animBg="1"/>
      <p:bldP spid="11" grpId="0" animBg="1"/>
      <p:bldP spid="11" grpId="1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27169" t="39127" r="10857"/>
          <a:stretch>
            <a:fillRect/>
          </a:stretch>
        </p:blipFill>
        <p:spPr>
          <a:xfrm>
            <a:off x="639445" y="1802130"/>
            <a:ext cx="5379085" cy="4681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701665" y="2749550"/>
            <a:ext cx="56838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The consumption of </a:t>
            </a:r>
            <a:r>
              <a:rPr lang="en-US" altLang="zh-CN" sz="240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</a:rPr>
              <a:t>chicken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, on the other hand, </a:t>
            </a:r>
            <a:r>
              <a:rPr lang="en-US" altLang="zh-CN" sz="2400" u="sng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showed an upward trend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, </a:t>
            </a:r>
            <a:r>
              <a:rPr lang="en-US" altLang="zh-CN" sz="2400" u="sng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overtaking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that of lamb in 1980 and that of beef in 1989. By 2004 it had </a:t>
            </a:r>
            <a:r>
              <a:rPr lang="en-US" altLang="zh-CN" sz="2400" u="sng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soared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to almost 250 grams per person per week.</a:t>
            </a:r>
          </a:p>
        </p:txBody>
      </p:sp>
      <p:sp>
        <p:nvSpPr>
          <p:cNvPr id="9" name="椭圆 8"/>
          <p:cNvSpPr/>
          <p:nvPr/>
        </p:nvSpPr>
        <p:spPr>
          <a:xfrm>
            <a:off x="4037965" y="2665095"/>
            <a:ext cx="975360" cy="37528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线箭头连接符 2"/>
          <p:cNvCxnSpPr/>
          <p:nvPr/>
        </p:nvCxnSpPr>
        <p:spPr>
          <a:xfrm flipV="1">
            <a:off x="2866708" y="2781935"/>
            <a:ext cx="923925" cy="4191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1480185" y="4006850"/>
            <a:ext cx="321310" cy="27178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793365" y="3293110"/>
            <a:ext cx="321310" cy="27178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260340" y="2665095"/>
            <a:ext cx="321310" cy="27178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39445" y="924560"/>
            <a:ext cx="10631805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The</a:t>
            </a:r>
            <a:r>
              <a:rPr lang="zh-CN" altLang="en-US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graph below shows the consumption of fish and some different kinds of meat in a  European country between 1979 and 2004.</a:t>
            </a:r>
            <a:r>
              <a:rPr lang="zh-CN" altLang="en-US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（</a:t>
            </a:r>
            <a:r>
              <a:rPr lang="en-US" altLang="zh-CN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C7T2</a:t>
            </a:r>
            <a:r>
              <a:rPr lang="zh-CN" altLang="en-US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）</a:t>
            </a:r>
            <a:endParaRPr lang="en-US" altLang="zh-CN" sz="2400" i="1" dirty="0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838200" y="-2273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  <a:t>多</a:t>
            </a:r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线图练习</a:t>
            </a: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701665" y="2244090"/>
            <a:ext cx="5683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主体段</a:t>
            </a:r>
            <a:r>
              <a:rPr lang="en-US" altLang="zh-CN" sz="2400" b="1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2" grpId="1" animBg="1"/>
      <p:bldP spid="7" grpId="0" animBg="1"/>
      <p:bldP spid="7" grpId="1" animBg="1"/>
      <p:bldP spid="10" grpId="0" animBg="1"/>
      <p:bldP spid="10" grpId="1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39445" y="924560"/>
            <a:ext cx="10714990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The</a:t>
            </a:r>
            <a:r>
              <a:rPr lang="zh-CN" altLang="en-US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graph below shows the consumption of fish and some different kinds of meat in a  European country between 1979 and 2004.</a:t>
            </a:r>
            <a:r>
              <a:rPr lang="zh-CN" altLang="en-US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（</a:t>
            </a:r>
            <a:r>
              <a:rPr lang="en-US" altLang="zh-CN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C7T2</a:t>
            </a:r>
            <a:r>
              <a:rPr lang="zh-CN" altLang="en-US" sz="2400" i="1" dirty="0">
                <a:solidFill>
                  <a:srgbClr val="000000"/>
                </a:solidFill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）</a:t>
            </a:r>
            <a:endParaRPr lang="en-US" altLang="zh-CN" sz="2400" i="1" dirty="0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27169" t="39127" r="10857"/>
          <a:stretch>
            <a:fillRect/>
          </a:stretch>
        </p:blipFill>
        <p:spPr>
          <a:xfrm>
            <a:off x="639445" y="1802130"/>
            <a:ext cx="5379085" cy="4681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701665" y="2827655"/>
            <a:ext cx="56838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Overall, the graph shows how the consumption of </a:t>
            </a:r>
            <a:r>
              <a:rPr lang="en-US" altLang="zh-CN" sz="240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</a:rPr>
              <a:t>chicken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400" u="sng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increased dramatically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while 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the popularity of </a:t>
            </a:r>
            <a:r>
              <a:rPr lang="en-US" altLang="zh-CN" sz="240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</a:rPr>
              <a:t>these other foods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400" u="sng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decreased</a:t>
            </a:r>
            <a:r>
              <a:rPr lang="en-US" altLang="zh-CN" sz="2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over the period.</a:t>
            </a:r>
          </a:p>
        </p:txBody>
      </p:sp>
      <p:cxnSp>
        <p:nvCxnSpPr>
          <p:cNvPr id="3" name="直线箭头连接符 2"/>
          <p:cNvCxnSpPr/>
          <p:nvPr/>
        </p:nvCxnSpPr>
        <p:spPr>
          <a:xfrm flipV="1">
            <a:off x="3156903" y="2757170"/>
            <a:ext cx="923925" cy="4191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直线箭头连接符 5"/>
          <p:cNvCxnSpPr/>
          <p:nvPr/>
        </p:nvCxnSpPr>
        <p:spPr>
          <a:xfrm>
            <a:off x="3156903" y="4105910"/>
            <a:ext cx="923925" cy="346075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838200" y="-2273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  <a:t>多</a:t>
            </a:r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线图练习</a:t>
            </a: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5701665" y="2244090"/>
            <a:ext cx="5683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结尾段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67" y="365125"/>
            <a:ext cx="105918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  <a:t>IELTS WRITING  </a:t>
            </a:r>
            <a:b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LESSON 2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22395" y="1842770"/>
            <a:ext cx="4117975" cy="4351655"/>
          </a:xfrm>
        </p:spPr>
        <p:txBody>
          <a:bodyPr>
            <a:normAutofit fontScale="90000" lnSpcReduction="20000"/>
          </a:bodyPr>
          <a:lstStyle/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1.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复习动态图静态图区分要点及动态描写表达方式</a:t>
            </a:r>
            <a:endParaRPr lang="en-US" altLang="zh-CN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2.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多线图</a:t>
            </a: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3. </a:t>
            </a:r>
            <a:r>
              <a:rPr lang="zh-CN" altLang="en-US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动态柱图</a:t>
            </a:r>
            <a:endParaRPr lang="zh-CN" altLang="en-US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4.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动态表格</a:t>
            </a: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5.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动态饼图</a:t>
            </a: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6.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总结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07390" y="885825"/>
            <a:ext cx="108775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The chart below shows the total number of minutes (in billions) of telephone calls in the UK, divided into three categories, from 1995-2002.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" y="1776095"/>
            <a:ext cx="5775960" cy="49726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" y="1821180"/>
            <a:ext cx="5775960" cy="4972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831705" y="1715770"/>
            <a:ext cx="16021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zh-CN" altLang="en-US" sz="2400" i="1" dirty="0"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（</a:t>
            </a:r>
            <a:r>
              <a:rPr lang="en-US" altLang="zh-CN" sz="2400" i="1" dirty="0"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C9T2</a:t>
            </a:r>
            <a:r>
              <a:rPr lang="zh-CN" altLang="en-US" sz="2400" i="1" dirty="0"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）</a:t>
            </a:r>
            <a:r>
              <a:rPr lang="en-US" altLang="zh-CN" sz="2400" i="1" dirty="0"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-2273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动态柱图练习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814820" y="3720465"/>
            <a:ext cx="5003165" cy="460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</a:rPr>
              <a:t>每个描述对象各一段</a:t>
            </a:r>
            <a:r>
              <a:rPr kumimoji="1" lang="en-US" altLang="zh-CN" sz="2400" dirty="0">
                <a:latin typeface="微软雅黑" charset="0"/>
                <a:ea typeface="微软雅黑" charset="0"/>
                <a:cs typeface="微软雅黑" charset="0"/>
              </a:rPr>
              <a:t>(</a:t>
            </a:r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描述对象</a:t>
            </a:r>
            <a:r>
              <a:rPr kumimoji="1"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≤3)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67" y="365125"/>
            <a:ext cx="105918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  <a:t>IELTS WRITING  </a:t>
            </a:r>
            <a:b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LESSON 2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22395" y="1842770"/>
            <a:ext cx="4117975" cy="4351655"/>
          </a:xfrm>
        </p:spPr>
        <p:txBody>
          <a:bodyPr>
            <a:normAutofit fontScale="90000" lnSpcReduction="20000"/>
          </a:bodyPr>
          <a:lstStyle/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1.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复习动态图静态图区分要点及动态描写表达方式</a:t>
            </a:r>
            <a:endParaRPr lang="en-US" altLang="zh-CN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2.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多线图</a:t>
            </a: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3.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动态柱图</a:t>
            </a: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4.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动态表格</a:t>
            </a: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5.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动态饼图</a:t>
            </a: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6.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总结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" y="1797685"/>
            <a:ext cx="5873115" cy="4823460"/>
          </a:xfrm>
          <a:prstGeom prst="rect">
            <a:avLst/>
          </a:prstGeom>
        </p:spPr>
      </p:pic>
      <p:sp>
        <p:nvSpPr>
          <p:cNvPr id="61444" name="文本框 4"/>
          <p:cNvSpPr txBox="1"/>
          <p:nvPr/>
        </p:nvSpPr>
        <p:spPr>
          <a:xfrm>
            <a:off x="5971540" y="2672715"/>
            <a:ext cx="6002020" cy="2632075"/>
          </a:xfrm>
          <a:prstGeom prst="rect">
            <a:avLst/>
          </a:prstGeom>
          <a:noFill/>
          <a:ln w="9525">
            <a:noFill/>
            <a:prstDash val="sysDot"/>
          </a:ln>
        </p:spPr>
        <p:txBody>
          <a:bodyPr wrap="square">
            <a:spAutoFit/>
          </a:bodyPr>
          <a:lstStyle/>
          <a:p>
            <a:pPr indent="0" algn="just">
              <a:lnSpc>
                <a:spcPct val="140000"/>
              </a:lnSpc>
              <a:buNone/>
            </a:pPr>
            <a:r>
              <a:rPr lang="zh-CN" altLang="en-US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开头段</a:t>
            </a:r>
            <a:r>
              <a:rPr lang="en-US" altLang="zh-CN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-</a:t>
            </a:r>
            <a:r>
              <a:rPr lang="zh-CN" altLang="en-US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改写题目：</a:t>
            </a:r>
            <a:endParaRPr lang="zh-CN" altLang="en-US" sz="22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indent="0" algn="just">
              <a:lnSpc>
                <a:spcPct val="14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The chart shows the time spent by UK residents on different types of telephone calls between 1995 and 2002.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07390" y="891540"/>
            <a:ext cx="108775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i="1" dirty="0">
                <a:solidFill>
                  <a:schemeClr val="tx1"/>
                </a:solidFill>
                <a:latin typeface="微软雅黑" charset="0"/>
                <a:ea typeface="微软雅黑" charset="0"/>
                <a:cs typeface="Calibri" panose="020F0502020204030204" pitchFamily="34" charset="0"/>
              </a:rPr>
              <a:t>The chart below shows the total number of minutes (in billions) of telephone calls in the UK, divided into three categories, from 1995-2002.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-2273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动态柱图练习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 uiExpand="1" build="allAtOnce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250950"/>
            <a:ext cx="5873115" cy="482346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V="1">
            <a:off x="888365" y="2824480"/>
            <a:ext cx="1923415" cy="58610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2903220" y="2750820"/>
            <a:ext cx="540385" cy="552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3535045" y="2851785"/>
            <a:ext cx="1713230" cy="50355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1444" name="文本框 4"/>
          <p:cNvSpPr txBox="1"/>
          <p:nvPr/>
        </p:nvSpPr>
        <p:spPr>
          <a:xfrm>
            <a:off x="6063615" y="809625"/>
            <a:ext cx="6002020" cy="5604510"/>
          </a:xfrm>
          <a:prstGeom prst="rect">
            <a:avLst/>
          </a:prstGeom>
          <a:noFill/>
          <a:ln w="9525">
            <a:noFill/>
            <a:prstDash val="sysDot"/>
          </a:ln>
        </p:spPr>
        <p:txBody>
          <a:bodyPr wrap="square">
            <a:spAutoFit/>
          </a:bodyPr>
          <a:lstStyle/>
          <a:p>
            <a:pPr indent="0" algn="just">
              <a:lnSpc>
                <a:spcPct val="140000"/>
              </a:lnSpc>
              <a:buNone/>
            </a:pPr>
            <a:r>
              <a:rPr lang="en-US" altLang="zh-CN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B1</a:t>
            </a:r>
            <a:r>
              <a:rPr lang="zh-CN" altLang="en-US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：</a:t>
            </a:r>
            <a:r>
              <a:rPr lang="en-US" altLang="zh-CN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local-fixed</a:t>
            </a:r>
            <a:r>
              <a:rPr lang="zh-CN" altLang="en-US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line</a:t>
            </a:r>
          </a:p>
          <a:p>
            <a:pPr indent="0" algn="just">
              <a:lnSpc>
                <a:spcPct val="140000"/>
              </a:lnSpc>
              <a:buNone/>
            </a:pPr>
            <a:r>
              <a:rPr lang="zh-CN" altLang="en-US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始终最大，</a:t>
            </a:r>
            <a:r>
              <a:rPr lang="en-US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lang="en-US" altLang="zh-CN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995-1998</a:t>
            </a:r>
            <a:r>
              <a:rPr lang="zh-CN" altLang="en-US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年逐步</a:t>
            </a:r>
            <a:r>
              <a:rPr lang="zh-CN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上升</a:t>
            </a:r>
            <a:r>
              <a:rPr lang="zh-CN" altLang="en-US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1999</a:t>
            </a:r>
            <a:r>
              <a:rPr lang="zh-CN" altLang="en-US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年小幅度上升到最高点后，</a:t>
            </a:r>
            <a:r>
              <a:rPr lang="en-US" altLang="zh-CN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2002</a:t>
            </a:r>
            <a:r>
              <a:rPr lang="zh-CN" altLang="en-US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年回落至</a:t>
            </a:r>
            <a:r>
              <a:rPr lang="en-US" altLang="zh-CN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1995</a:t>
            </a:r>
            <a:r>
              <a:rPr lang="zh-CN" altLang="en-US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年的数值。</a:t>
            </a:r>
          </a:p>
          <a:p>
            <a:pPr indent="0" algn="just">
              <a:lnSpc>
                <a:spcPct val="14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Local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fixed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line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calls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were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the</a:t>
            </a:r>
            <a:r>
              <a:rPr lang="zh-CN" altLang="en-US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highest</a:t>
            </a:r>
            <a:r>
              <a:rPr lang="zh-CN" altLang="en-US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throughout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the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period,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u="sng" dirty="0">
                <a:solidFill>
                  <a:srgbClr val="7030A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rising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from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72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billion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minutes in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1995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to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just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under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90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billion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in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1998. After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peaking</a:t>
            </a:r>
            <a:r>
              <a:rPr lang="zh-CN" altLang="en-US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at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90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billion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the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following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year,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these calls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had</a:t>
            </a:r>
            <a:r>
              <a:rPr lang="zh-CN" altLang="en-US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fallen</a:t>
            </a:r>
            <a:r>
              <a:rPr lang="zh-CN" altLang="en-US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back</a:t>
            </a:r>
            <a:r>
              <a:rPr lang="zh-CN" altLang="en-US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to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the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1995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figure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by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2002.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-2273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动态柱图练习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 uiExpand="1" build="allAtOnce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830070" y="4991100"/>
            <a:ext cx="9337675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Local</a:t>
            </a:r>
            <a:r>
              <a:rPr lang="zh-CN" altLang="en-US"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fixed</a:t>
            </a:r>
            <a:r>
              <a:rPr lang="zh-CN" altLang="en-US"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line</a:t>
            </a:r>
            <a:r>
              <a:rPr lang="zh-CN" altLang="en-US"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calls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were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the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highest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throughout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the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period.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Local</a:t>
            </a:r>
            <a:r>
              <a:rPr lang="zh-CN" altLang="en-US"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fixed</a:t>
            </a:r>
            <a:r>
              <a:rPr lang="zh-CN" altLang="en-US"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line</a:t>
            </a:r>
            <a:r>
              <a:rPr lang="zh-CN" altLang="en-US"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calls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u="sng" dirty="0">
                <a:solidFill>
                  <a:srgbClr val="7030A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rose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from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72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billion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minutes in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1995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to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just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under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90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billion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in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1998.</a:t>
            </a:r>
            <a:endParaRPr kumimoji="1" lang="zh-CN" altLang="en-US" sz="2400" i="1">
              <a:solidFill>
                <a:srgbClr val="FF0000"/>
              </a:solidFill>
              <a:latin typeface="Times New Roman" panose="02020503050405090304" charset="0"/>
              <a:ea typeface="宋体" pitchFamily="2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830070" y="4419600"/>
            <a:ext cx="95275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90204" pitchFamily="34" charset="0"/>
              </a:rPr>
              <a:t>描述对象（主语）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90204" pitchFamily="34" charset="0"/>
              </a:rPr>
              <a:t>+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90204" pitchFamily="34" charset="0"/>
              </a:rPr>
              <a:t>谓语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90204" pitchFamily="34" charset="0"/>
              </a:rPr>
              <a:t>...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90204" pitchFamily="34" charset="0"/>
              </a:rPr>
              <a:t>，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90204" pitchFamily="34" charset="0"/>
              </a:rPr>
              <a:t>v-ing(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90204" pitchFamily="34" charset="0"/>
              </a:rPr>
              <a:t>趋势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90204" pitchFamily="34" charset="0"/>
              </a:rPr>
              <a:t>)+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90204" pitchFamily="34" charset="0"/>
              </a:rPr>
              <a:t>数值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90204" pitchFamily="34" charset="0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90204" pitchFamily="34" charset="0"/>
              </a:rPr>
              <a:t>时间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t="24539"/>
          <a:stretch>
            <a:fillRect/>
          </a:stretch>
        </p:blipFill>
        <p:spPr>
          <a:xfrm>
            <a:off x="2116455" y="542925"/>
            <a:ext cx="5873115" cy="3639820"/>
          </a:xfrm>
          <a:prstGeom prst="rect">
            <a:avLst/>
          </a:prstGeom>
        </p:spPr>
      </p:pic>
      <p:cxnSp>
        <p:nvCxnSpPr>
          <p:cNvPr id="3" name="直接箭头连接符 2"/>
          <p:cNvCxnSpPr/>
          <p:nvPr>
            <p:custDataLst>
              <p:tags r:id="rId2"/>
            </p:custDataLst>
          </p:nvPr>
        </p:nvCxnSpPr>
        <p:spPr>
          <a:xfrm flipV="1">
            <a:off x="2811780" y="953770"/>
            <a:ext cx="1923415" cy="5861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532380" y="844550"/>
            <a:ext cx="5229225" cy="9004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30070" y="4991735"/>
            <a:ext cx="93376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Local</a:t>
            </a:r>
            <a:r>
              <a:rPr lang="zh-CN" altLang="en-US"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fixed</a:t>
            </a:r>
            <a:r>
              <a:rPr lang="zh-CN" altLang="en-US"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line</a:t>
            </a:r>
            <a:r>
              <a:rPr lang="zh-CN" altLang="en-US"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calls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were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the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highest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throughout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the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period,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strike="sngStrike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Local</a:t>
            </a:r>
            <a:r>
              <a:rPr lang="zh-CN" altLang="en-US" sz="2400" strike="sngStrike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strike="sngStrike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fixed</a:t>
            </a:r>
            <a:r>
              <a:rPr lang="zh-CN" altLang="en-US" sz="2400" strike="sngStrike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strike="sngStrike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line</a:t>
            </a:r>
            <a:r>
              <a:rPr lang="zh-CN" altLang="en-US" sz="2400" strike="sngStrike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strike="sngStrike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calls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u="sng" dirty="0">
                <a:solidFill>
                  <a:srgbClr val="7030A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rising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from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72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billion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minutes in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1995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to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just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under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90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billion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in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1998.</a:t>
            </a:r>
            <a:endParaRPr kumimoji="1" lang="zh-CN" altLang="en-US" sz="2400" i="1">
              <a:solidFill>
                <a:srgbClr val="FF0000"/>
              </a:solidFill>
              <a:latin typeface="Times New Roman" panose="02020503050405090304" charset="0"/>
              <a:ea typeface="宋体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0060" y="54292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句型补充：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4" grpId="0"/>
      <p:bldP spid="4" grpId="1"/>
      <p:bldP spid="6" grpId="0" bldLvl="0" animBg="1"/>
      <p:bldP spid="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" y="1250950"/>
            <a:ext cx="5873115" cy="482346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V="1">
            <a:off x="988695" y="3785870"/>
            <a:ext cx="3745865" cy="7969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4890770" y="3721735"/>
            <a:ext cx="531495" cy="641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44" name="文本框 4"/>
          <p:cNvSpPr txBox="1"/>
          <p:nvPr/>
        </p:nvSpPr>
        <p:spPr>
          <a:xfrm>
            <a:off x="6003925" y="1022350"/>
            <a:ext cx="5703661" cy="54629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just">
              <a:lnSpc>
                <a:spcPct val="170000"/>
              </a:lnSpc>
              <a:buNone/>
            </a:pPr>
            <a:r>
              <a:rPr lang="en-US" altLang="zh-CN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B2</a:t>
            </a:r>
            <a:r>
              <a:rPr lang="zh-CN" altLang="en-US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：</a:t>
            </a:r>
            <a:r>
              <a:rPr lang="en-US" altLang="zh-CN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national and international fixed</a:t>
            </a:r>
            <a:r>
              <a:rPr lang="zh-CN" altLang="en-US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line</a:t>
            </a:r>
            <a:r>
              <a:rPr lang="zh-CN" altLang="en-US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calls</a:t>
            </a:r>
            <a:r>
              <a:rPr lang="zh-CN" altLang="en-US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</a:p>
          <a:p>
            <a:pPr indent="0" algn="just">
              <a:lnSpc>
                <a:spcPct val="160000"/>
              </a:lnSpc>
              <a:buNone/>
            </a:pPr>
            <a:r>
              <a:rPr lang="en-US" altLang="zh-CN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1995-2001</a:t>
            </a:r>
            <a:r>
              <a:rPr lang="zh-CN" altLang="en-US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年逐步上升，</a:t>
            </a:r>
            <a:r>
              <a:rPr lang="en-US" altLang="zh-CN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2001-2002</a:t>
            </a:r>
            <a:r>
              <a:rPr lang="zh-CN" altLang="en-US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小幅度上升</a:t>
            </a:r>
          </a:p>
          <a:p>
            <a:pPr indent="0" algn="just">
              <a:lnSpc>
                <a:spcPct val="17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National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and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international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fixed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line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calls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grew</a:t>
            </a:r>
            <a:r>
              <a:rPr lang="zh-CN" altLang="en-US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steadily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from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38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billion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to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61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billion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at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the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end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of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the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period,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though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the</a:t>
            </a:r>
            <a:r>
              <a:rPr lang="zh-CN" altLang="en-US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growth</a:t>
            </a:r>
            <a:r>
              <a:rPr lang="zh-CN" altLang="en-US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slowed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over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the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last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two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years.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-2273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动态柱图练习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 uiExpand="1" build="allAtOnce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" y="1250950"/>
            <a:ext cx="5873115" cy="4823460"/>
          </a:xfrm>
          <a:prstGeom prst="rect">
            <a:avLst/>
          </a:prstGeom>
        </p:spPr>
      </p:pic>
      <p:cxnSp>
        <p:nvCxnSpPr>
          <p:cNvPr id="2" name="直接箭头连接符 1"/>
          <p:cNvCxnSpPr/>
          <p:nvPr/>
        </p:nvCxnSpPr>
        <p:spPr>
          <a:xfrm flipV="1">
            <a:off x="1199515" y="5334000"/>
            <a:ext cx="2482215" cy="3575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V="1">
            <a:off x="3690620" y="4179570"/>
            <a:ext cx="1786255" cy="11176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4"/>
          <p:cNvSpPr txBox="1"/>
          <p:nvPr/>
        </p:nvSpPr>
        <p:spPr>
          <a:xfrm>
            <a:off x="6026421" y="1098729"/>
            <a:ext cx="5508897" cy="49383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just">
              <a:lnSpc>
                <a:spcPct val="170000"/>
              </a:lnSpc>
              <a:buNone/>
            </a:pPr>
            <a:r>
              <a:rPr lang="en-US" altLang="zh-CN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B3</a:t>
            </a:r>
            <a:r>
              <a:rPr lang="zh-CN" altLang="en-US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：</a:t>
            </a:r>
            <a:r>
              <a:rPr lang="en-US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mobiles</a:t>
            </a:r>
            <a:r>
              <a:rPr lang="zh-CN" altLang="en-US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</a:p>
          <a:p>
            <a:pPr indent="0" algn="just">
              <a:lnSpc>
                <a:spcPct val="140000"/>
              </a:lnSpc>
              <a:buNone/>
            </a:pPr>
            <a:r>
              <a:rPr lang="zh-CN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也上升，但是更加剧烈，</a:t>
            </a:r>
            <a:r>
              <a:rPr lang="en-US" altLang="zh-CN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1995-1999</a:t>
            </a:r>
            <a:r>
              <a:rPr lang="zh-CN" altLang="en-US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年，小幅度上升，</a:t>
            </a:r>
            <a:r>
              <a:rPr lang="en-US" altLang="zh-CN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1999-2002</a:t>
            </a:r>
            <a:r>
              <a:rPr lang="zh-CN" altLang="en-US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年大幅度上升</a:t>
            </a:r>
            <a:endParaRPr lang="zh-CN" altLang="en-US" sz="24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There was </a:t>
            </a:r>
            <a:r>
              <a:rPr lang="en-US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 dramatic increase</a:t>
            </a:r>
            <a:r>
              <a:rPr 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in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mobile calls</a:t>
            </a:r>
            <a:r>
              <a:rPr 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from 2 billion to 46 billion minutes. </a:t>
            </a:r>
            <a:r>
              <a:rPr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This rise was particularly noticeable</a:t>
            </a:r>
            <a:r>
              <a:rPr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between 1999 and 2002, during which time the use of mobile phones </a:t>
            </a:r>
            <a:r>
              <a:rPr sz="2400" u="sng" dirty="0">
                <a:solidFill>
                  <a:srgbClr val="7030A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tripled</a:t>
            </a:r>
            <a:r>
              <a:rPr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.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38200" y="-2273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动态柱图练习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内容占位符 2"/>
          <p:cNvSpPr>
            <a:spLocks noGrp="1"/>
          </p:cNvSpPr>
          <p:nvPr>
            <p:ph idx="1"/>
          </p:nvPr>
        </p:nvSpPr>
        <p:spPr>
          <a:xfrm>
            <a:off x="1992313" y="620713"/>
            <a:ext cx="9145587" cy="5761037"/>
          </a:xfrm>
        </p:spPr>
        <p:txBody>
          <a:bodyPr/>
          <a:lstStyle/>
          <a:p>
            <a:pPr marL="0" indent="0">
              <a:lnSpc>
                <a:spcPct val="130000"/>
              </a:lnSpc>
              <a:buFont typeface="Arial" panose="020B0604020202090204" pitchFamily="34" charset="0"/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</a:rPr>
              <a:t>词汇补充： </a:t>
            </a:r>
          </a:p>
          <a:p>
            <a:pPr marL="0" indent="0">
              <a:lnSpc>
                <a:spcPct val="130000"/>
              </a:lnSpc>
              <a:buFont typeface="Arial" panose="020B0604020202090204" pitchFamily="34" charset="0"/>
              <a:buNone/>
              <a:defRPr/>
            </a:pPr>
            <a:endParaRPr lang="zh-CN" altLang="en-US" sz="2400" dirty="0"/>
          </a:p>
          <a:p>
            <a:pPr marL="0" indent="0">
              <a:lnSpc>
                <a:spcPct val="130000"/>
              </a:lnSpc>
              <a:buFont typeface="Arial" panose="020B0604020202090204" pitchFamily="34" charset="0"/>
              <a:buNone/>
              <a:defRPr/>
            </a:pPr>
            <a:r>
              <a:rPr lang="en-US" altLang="zh-CN" sz="2400" b="1" dirty="0">
                <a:solidFill>
                  <a:srgbClr val="FF0000"/>
                </a:solidFill>
              </a:rPr>
              <a:t>1.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double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;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triple</a:t>
            </a:r>
            <a:r>
              <a:rPr lang="zh-CN" altLang="en-US" sz="2400" b="1" dirty="0">
                <a:solidFill>
                  <a:srgbClr val="FF0000"/>
                </a:solidFill>
              </a:rPr>
              <a:t>；</a:t>
            </a:r>
            <a:r>
              <a:rPr lang="en-US" altLang="zh-CN" sz="2400" b="1" dirty="0">
                <a:solidFill>
                  <a:srgbClr val="FF0000"/>
                </a:solidFill>
              </a:rPr>
              <a:t>halve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</a:rPr>
              <a:t>动词）</a:t>
            </a:r>
          </a:p>
          <a:p>
            <a:pPr marL="0" indent="0">
              <a:lnSpc>
                <a:spcPct val="130000"/>
              </a:lnSpc>
              <a:buFont typeface="Arial" panose="020B0604020202090204" pitchFamily="34" charset="0"/>
              <a:buNone/>
              <a:defRPr/>
            </a:pPr>
            <a:r>
              <a:rPr lang="en-US" altLang="zh-CN" sz="2400" dirty="0"/>
              <a:t>e.g.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number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is-IS" altLang="zh-CN" sz="2400" dirty="0"/>
              <a:t>… </a:t>
            </a:r>
            <a:r>
              <a:rPr lang="en-US" altLang="zh-CN" sz="2400" dirty="0">
                <a:solidFill>
                  <a:srgbClr val="FF0000"/>
                </a:solidFill>
              </a:rPr>
              <a:t>doubled</a:t>
            </a:r>
            <a:r>
              <a:rPr lang="zh-CN" altLang="en-US" sz="2400" dirty="0"/>
              <a:t> </a:t>
            </a:r>
            <a:r>
              <a:rPr lang="en-US" altLang="zh-CN" sz="2400" dirty="0"/>
              <a:t>during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decade.</a:t>
            </a:r>
            <a:r>
              <a:rPr lang="zh-CN" altLang="en-US" sz="2400" dirty="0"/>
              <a:t> </a:t>
            </a:r>
          </a:p>
          <a:p>
            <a:pPr marL="0" indent="0">
              <a:lnSpc>
                <a:spcPct val="130000"/>
              </a:lnSpc>
              <a:buFont typeface="Arial" panose="020B0604020202090204" pitchFamily="34" charset="0"/>
              <a:buNone/>
              <a:defRPr/>
            </a:pPr>
            <a:r>
              <a:rPr lang="zh-CN" altLang="en-US" sz="2400" dirty="0"/>
              <a:t>      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number</a:t>
            </a:r>
            <a:r>
              <a:rPr lang="zh-CN" altLang="en-US" sz="2400" dirty="0"/>
              <a:t> </a:t>
            </a:r>
            <a:r>
              <a:rPr lang="en-US" altLang="zh-CN" sz="2400" dirty="0"/>
              <a:t>of ... more than </a:t>
            </a:r>
            <a:r>
              <a:rPr lang="en-US" altLang="zh-CN" sz="2400" dirty="0">
                <a:solidFill>
                  <a:srgbClr val="FF0000"/>
                </a:solidFill>
              </a:rPr>
              <a:t>tripled in 2000. </a:t>
            </a:r>
            <a:endParaRPr lang="en-US" altLang="zh-CN" sz="2400" dirty="0"/>
          </a:p>
          <a:p>
            <a:pPr marL="0" indent="0">
              <a:lnSpc>
                <a:spcPct val="130000"/>
              </a:lnSpc>
              <a:buFont typeface="Arial" panose="020B0604020202090204" pitchFamily="34" charset="0"/>
              <a:buNone/>
              <a:defRPr/>
            </a:pPr>
            <a:r>
              <a:rPr lang="en-US" altLang="zh-CN" sz="2400" dirty="0"/>
              <a:t> </a:t>
            </a:r>
            <a:r>
              <a:rPr lang="zh-CN" altLang="en-US" sz="2400" dirty="0"/>
              <a:t>     </a:t>
            </a:r>
            <a:r>
              <a:rPr lang="en-US" altLang="zh-CN" sz="2400" dirty="0"/>
              <a:t> The number </a:t>
            </a:r>
            <a:r>
              <a:rPr lang="en-US" altLang="zh-CN" sz="2400" dirty="0">
                <a:solidFill>
                  <a:srgbClr val="FF0000"/>
                </a:solidFill>
              </a:rPr>
              <a:t>halved</a:t>
            </a:r>
            <a:r>
              <a:rPr lang="en-US" altLang="zh-CN" sz="2400" dirty="0"/>
              <a:t> in 1999. </a:t>
            </a:r>
          </a:p>
          <a:p>
            <a:pPr marL="0" indent="0">
              <a:lnSpc>
                <a:spcPct val="130000"/>
              </a:lnSpc>
              <a:buFont typeface="Arial" panose="020B0604020202090204" pitchFamily="34" charset="0"/>
              <a:buNone/>
              <a:defRPr/>
            </a:pPr>
            <a:endParaRPr lang="en-US" altLang="zh-CN" sz="2400" dirty="0"/>
          </a:p>
          <a:p>
            <a:pPr marL="0" indent="0">
              <a:lnSpc>
                <a:spcPct val="130000"/>
              </a:lnSpc>
              <a:buFont typeface="Arial" panose="020B0604020202090204" pitchFamily="34" charset="0"/>
              <a:buNone/>
              <a:defRPr/>
            </a:pPr>
            <a:r>
              <a:rPr lang="en-US" altLang="zh-CN" sz="2400" b="1" dirty="0">
                <a:solidFill>
                  <a:srgbClr val="FF0000"/>
                </a:solidFill>
              </a:rPr>
              <a:t>2. two-fold / three-fold / four-fold </a:t>
            </a:r>
            <a:r>
              <a:rPr lang="is-IS" altLang="zh-CN" sz="2400" b="1" dirty="0">
                <a:solidFill>
                  <a:srgbClr val="FF0000"/>
                </a:solidFill>
              </a:rPr>
              <a:t>…(</a:t>
            </a:r>
            <a:r>
              <a:rPr lang="zh-CN" altLang="en-US" sz="2400" b="1" dirty="0">
                <a:solidFill>
                  <a:srgbClr val="FF0000"/>
                </a:solidFill>
              </a:rPr>
              <a:t>形容词）</a:t>
            </a:r>
            <a:r>
              <a:rPr lang="is-IS" altLang="zh-CN" sz="2400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30000"/>
              </a:lnSpc>
              <a:buFont typeface="Arial" panose="020B0604020202090204" pitchFamily="34" charset="0"/>
              <a:buNone/>
              <a:defRPr/>
            </a:pPr>
            <a:r>
              <a:rPr lang="is-IS" altLang="zh-CN" sz="2400" dirty="0"/>
              <a:t> e.g. </a:t>
            </a:r>
            <a:r>
              <a:rPr lang="en-US" altLang="zh-CN" sz="2400" dirty="0"/>
              <a:t>T</a:t>
            </a:r>
            <a:r>
              <a:rPr lang="is-IS" altLang="zh-CN" sz="2400" dirty="0"/>
              <a:t>here was </a:t>
            </a:r>
            <a:r>
              <a:rPr lang="is-IS" altLang="zh-CN" sz="2400" dirty="0">
                <a:solidFill>
                  <a:srgbClr val="FF0000"/>
                </a:solidFill>
              </a:rPr>
              <a:t>a two-fold increa</a:t>
            </a:r>
            <a:r>
              <a:rPr lang="en-US" altLang="zh-CN" sz="2400" dirty="0">
                <a:solidFill>
                  <a:srgbClr val="FF0000"/>
                </a:solidFill>
              </a:rPr>
              <a:t>s</a:t>
            </a:r>
            <a:r>
              <a:rPr lang="is-IS" altLang="zh-CN" sz="2400" dirty="0">
                <a:solidFill>
                  <a:srgbClr val="FF0000"/>
                </a:solidFill>
              </a:rPr>
              <a:t>e </a:t>
            </a:r>
            <a:r>
              <a:rPr lang="is-IS" altLang="zh-CN" sz="2400" dirty="0"/>
              <a:t>in retail sales. </a:t>
            </a:r>
          </a:p>
          <a:p>
            <a:pPr marL="0" indent="0">
              <a:lnSpc>
                <a:spcPct val="130000"/>
              </a:lnSpc>
              <a:buFont typeface="Arial" panose="020B0604020202090204" pitchFamily="34" charset="0"/>
              <a:buNone/>
              <a:defRPr/>
            </a:pPr>
            <a:endParaRPr lang="zh-CN" altLang="zh-CN" sz="2400" dirty="0"/>
          </a:p>
          <a:p>
            <a:pPr>
              <a:lnSpc>
                <a:spcPct val="150000"/>
              </a:lnSpc>
              <a:defRPr/>
            </a:pPr>
            <a:endParaRPr kumimoji="1"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5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3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3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3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53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" y="1250950"/>
            <a:ext cx="5873115" cy="4823460"/>
          </a:xfrm>
          <a:prstGeom prst="rect">
            <a:avLst/>
          </a:prstGeom>
        </p:spPr>
      </p:pic>
      <p:sp>
        <p:nvSpPr>
          <p:cNvPr id="61444" name="文本框 4"/>
          <p:cNvSpPr txBox="1"/>
          <p:nvPr/>
        </p:nvSpPr>
        <p:spPr>
          <a:xfrm>
            <a:off x="6003925" y="1036672"/>
            <a:ext cx="5614670" cy="56851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just">
              <a:lnSpc>
                <a:spcPct val="200000"/>
              </a:lnSpc>
              <a:buNone/>
            </a:pPr>
            <a:r>
              <a:rPr lang="zh-CN" altLang="en-US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结尾段</a:t>
            </a:r>
            <a:r>
              <a:rPr lang="zh-CN" altLang="en-US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Wingdings" panose="05000000000000000000" pitchFamily="2" charset="2"/>
              </a:rPr>
              <a:t>（总结趋势；比较大小）</a:t>
            </a:r>
            <a:endParaRPr lang="zh-CN" altLang="en-US" sz="22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indent="0" algn="just">
              <a:lnSpc>
                <a:spcPct val="170000"/>
              </a:lnSpc>
              <a:buNone/>
            </a:pPr>
            <a:r>
              <a:rPr lang="zh-CN" altLang="en-US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虽然</a:t>
            </a:r>
            <a:r>
              <a:rPr lang="en-US" altLang="zh-CN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local</a:t>
            </a:r>
            <a:r>
              <a:rPr lang="zh-CN" altLang="en-US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fixed</a:t>
            </a:r>
            <a:r>
              <a:rPr lang="zh-CN" altLang="en-US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line</a:t>
            </a:r>
            <a:r>
              <a:rPr lang="zh-CN" altLang="en-US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en-US" altLang="zh-CN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2002</a:t>
            </a:r>
            <a:r>
              <a:rPr lang="zh-CN" altLang="en-US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年仍最受欢迎，但这三种</a:t>
            </a:r>
            <a:r>
              <a:rPr lang="en-US" altLang="zh-CN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calls</a:t>
            </a:r>
            <a:r>
              <a:rPr lang="zh-CN" altLang="en-US" sz="2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差距显著缩小了。</a:t>
            </a:r>
            <a:endParaRPr lang="en-US" altLang="zh-CN" sz="22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indent="0" algn="just">
              <a:lnSpc>
                <a:spcPct val="17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To sum up, although 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local fixed line calls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were still </a:t>
            </a:r>
            <a:r>
              <a:rPr lang="zh-CN" altLang="en-US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the most popular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in 2002, 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the </a:t>
            </a:r>
            <a:r>
              <a:rPr lang="zh-CN" altLang="en-US" sz="2400" dirty="0">
                <a:solidFill>
                  <a:srgbClr val="7030A0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gap 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between the three categories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ha</a:t>
            </a:r>
            <a:r>
              <a:rPr lang="en-US" altLang="zh-CN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d</a:t>
            </a:r>
            <a:r>
              <a:rPr lang="zh-CN" altLang="en-US"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narrowed considerably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over the second half of the period.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-2273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动态柱图练习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830070" y="4579620"/>
            <a:ext cx="95275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90204" pitchFamily="34" charset="0"/>
              </a:rPr>
              <a:t>The gap between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90204" pitchFamily="34" charset="0"/>
              </a:rPr>
              <a:t>描述对象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90204" pitchFamily="34" charset="0"/>
              </a:rPr>
              <a:t>+ narrow/widen+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90204" pitchFamily="34" charset="0"/>
              </a:rPr>
              <a:t>幅度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90204" pitchFamily="34" charset="0"/>
              </a:rPr>
              <a:t>(adv.)+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90204" pitchFamily="34" charset="0"/>
              </a:rPr>
              <a:t>时间段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t="24539"/>
          <a:stretch>
            <a:fillRect/>
          </a:stretch>
        </p:blipFill>
        <p:spPr>
          <a:xfrm>
            <a:off x="2116455" y="542925"/>
            <a:ext cx="5873115" cy="363982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532380" y="844550"/>
            <a:ext cx="774065" cy="319849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30705" y="5039995"/>
            <a:ext cx="1036129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,</a:t>
            </a:r>
            <a:r>
              <a:rPr lang="en-US" altLang="zh-CN" sz="2400" u="sng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2400" u="sng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the </a:t>
            </a:r>
            <a:r>
              <a:rPr lang="zh-CN" altLang="en-US" sz="2400" u="sng" dirty="0">
                <a:solidFill>
                  <a:srgbClr val="7030A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gap </a:t>
            </a:r>
            <a:r>
              <a:rPr lang="zh-CN" altLang="en-US" sz="2400" u="sng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between the three categories ha</a:t>
            </a:r>
            <a:r>
              <a:rPr lang="en-US" altLang="zh-CN" sz="2400" u="sng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d</a:t>
            </a:r>
            <a:r>
              <a:rPr lang="zh-CN" altLang="en-US" sz="2400" u="sng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narrowed considerably over the second half of the period.</a:t>
            </a:r>
            <a:endParaRPr kumimoji="1" lang="zh-CN" altLang="en-US" sz="2400" i="1" u="sng" dirty="0">
              <a:solidFill>
                <a:srgbClr val="FF0000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0060" y="54292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句型补充：</a:t>
            </a: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7003415" y="844550"/>
            <a:ext cx="774065" cy="319849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 bldLvl="0" animBg="1"/>
      <p:bldP spid="6" grpId="1" animBg="1"/>
      <p:bldP spid="5" grpId="0" bldLvl="0" animBg="1"/>
      <p:bldP spid="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67" y="365125"/>
            <a:ext cx="105918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  <a:t>IELTS WRITING  </a:t>
            </a:r>
            <a:b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LESSON 2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22395" y="1842770"/>
            <a:ext cx="4117975" cy="4351655"/>
          </a:xfrm>
        </p:spPr>
        <p:txBody>
          <a:bodyPr>
            <a:normAutofit fontScale="90000" lnSpcReduction="20000"/>
          </a:bodyPr>
          <a:lstStyle/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1.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复习动态图静态图区分要点及动态描写表达方式</a:t>
            </a:r>
            <a:endParaRPr lang="en-US" altLang="zh-CN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2.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多线图</a:t>
            </a: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3.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动态柱图</a:t>
            </a: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4. </a:t>
            </a:r>
            <a:r>
              <a:rPr lang="zh-CN" altLang="en-US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动态表格</a:t>
            </a:r>
            <a:endParaRPr lang="zh-CN" altLang="en-US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5. </a:t>
            </a:r>
            <a:r>
              <a:rPr lang="zh-CN" altLang="en-US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动态饼图</a:t>
            </a:r>
            <a:endParaRPr lang="zh-CN" altLang="en-US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6.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总结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IMG_0602"/>
          <p:cNvPicPr>
            <a:picLocks noGrp="1" noChangeAspect="1"/>
          </p:cNvPicPr>
          <p:nvPr>
            <p:ph idx="1"/>
          </p:nvPr>
        </p:nvPicPr>
        <p:blipFill>
          <a:blip r:embed="rId9"/>
          <a:srcRect t="10346"/>
          <a:stretch>
            <a:fillRect/>
          </a:stretch>
        </p:blipFill>
        <p:spPr>
          <a:xfrm>
            <a:off x="838200" y="1879600"/>
            <a:ext cx="6974840" cy="4690745"/>
          </a:xfrm>
          <a:prstGeom prst="rect">
            <a:avLst/>
          </a:prstGeom>
        </p:spPr>
      </p:pic>
      <p:sp>
        <p:nvSpPr>
          <p:cNvPr id="4" name="标题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8200" y="-2273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动态饼图和表格练习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7580630" y="1715770"/>
            <a:ext cx="45110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zh-CN" altLang="en-US" sz="2400" i="1" dirty="0"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（胡敏雅思</a:t>
            </a:r>
            <a:r>
              <a:rPr lang="en-US" altLang="zh-CN" sz="2400" i="1" dirty="0"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7</a:t>
            </a:r>
            <a:r>
              <a:rPr lang="zh-CN" altLang="en-US" sz="2400" i="1" dirty="0"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代</a:t>
            </a:r>
            <a:r>
              <a:rPr lang="en-US" altLang="zh-CN" sz="2400" i="1" dirty="0"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-</a:t>
            </a:r>
            <a:r>
              <a:rPr lang="zh-CN" altLang="en-US" sz="2400" i="1" dirty="0"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写作基础版</a:t>
            </a:r>
            <a:r>
              <a:rPr lang="en-US" altLang="zh-CN" sz="2400" i="1" dirty="0"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p73</a:t>
            </a:r>
            <a:r>
              <a:rPr lang="zh-CN" altLang="en-US" sz="2400" i="1" dirty="0"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）</a:t>
            </a:r>
            <a:r>
              <a:rPr lang="en-US" altLang="zh-CN" sz="2400" i="1" dirty="0"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 </a:t>
            </a:r>
          </a:p>
        </p:txBody>
      </p:sp>
      <p:sp>
        <p:nvSpPr>
          <p:cNvPr id="61444" name="文本框 4"/>
          <p:cNvSpPr txBox="1"/>
          <p:nvPr>
            <p:custDataLst>
              <p:tags r:id="rId3"/>
            </p:custDataLst>
          </p:nvPr>
        </p:nvSpPr>
        <p:spPr>
          <a:xfrm>
            <a:off x="7813040" y="2484120"/>
            <a:ext cx="2626995" cy="1641475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4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indent="0" algn="just">
              <a:lnSpc>
                <a:spcPct val="14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shared</a:t>
            </a:r>
          </a:p>
          <a:p>
            <a:pPr indent="0" algn="just">
              <a:lnSpc>
                <a:spcPct val="14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alone</a:t>
            </a:r>
          </a:p>
          <a:p>
            <a:pPr indent="0" algn="just">
              <a:lnSpc>
                <a:spcPct val="14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with parents</a:t>
            </a:r>
          </a:p>
        </p:txBody>
      </p:sp>
      <p:sp>
        <p:nvSpPr>
          <p:cNvPr id="2" name="文本框 4"/>
          <p:cNvSpPr txBox="1"/>
          <p:nvPr>
            <p:custDataLst>
              <p:tags r:id="rId4"/>
            </p:custDataLst>
          </p:nvPr>
        </p:nvSpPr>
        <p:spPr>
          <a:xfrm>
            <a:off x="7813040" y="4792345"/>
            <a:ext cx="2626995" cy="1124585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5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indent="0" algn="just">
              <a:lnSpc>
                <a:spcPct val="14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1-2 bedroom</a:t>
            </a:r>
          </a:p>
          <a:p>
            <a:pPr indent="0" algn="just">
              <a:lnSpc>
                <a:spcPct val="14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3-4 bedroom</a:t>
            </a:r>
          </a:p>
        </p:txBody>
      </p:sp>
      <p:sp>
        <p:nvSpPr>
          <p:cNvPr id="9" name="上箭头 8"/>
          <p:cNvSpPr/>
          <p:nvPr/>
        </p:nvSpPr>
        <p:spPr>
          <a:xfrm rot="10800000">
            <a:off x="10631170" y="4802505"/>
            <a:ext cx="220980" cy="628015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上箭头 9"/>
          <p:cNvSpPr/>
          <p:nvPr/>
        </p:nvSpPr>
        <p:spPr>
          <a:xfrm rot="10800000">
            <a:off x="10631170" y="3107055"/>
            <a:ext cx="220980" cy="628015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7813040" y="4906010"/>
            <a:ext cx="2178685" cy="460375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7813040" y="3154680"/>
            <a:ext cx="2178685" cy="46037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7813040" y="2618105"/>
            <a:ext cx="2178685" cy="460375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上箭头 12"/>
          <p:cNvSpPr/>
          <p:nvPr/>
        </p:nvSpPr>
        <p:spPr>
          <a:xfrm>
            <a:off x="10631170" y="2450465"/>
            <a:ext cx="220980" cy="62801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 uiExpand="1" build="allAtOnce" bldLvl="0" animBg="1"/>
      <p:bldP spid="2" grpId="0" uiExpand="1" build="allAtOnce" bldLvl="0" animBg="1"/>
      <p:bldP spid="9" grpId="0" animBg="1"/>
      <p:bldP spid="9" grpId="1" animBg="1"/>
      <p:bldP spid="10" grpId="0" animBg="1"/>
      <p:bldP spid="10" grpId="1" animBg="1"/>
      <p:bldP spid="15" grpId="0" bldLvl="0" animBg="1"/>
      <p:bldP spid="15" grpId="1" animBg="1"/>
      <p:bldP spid="11" grpId="0" bldLvl="0" animBg="1"/>
      <p:bldP spid="11" grpId="1" animBg="1"/>
      <p:bldP spid="12" grpId="0" bldLvl="0" animBg="1"/>
      <p:bldP spid="12" grpId="1" animBg="1"/>
      <p:bldP spid="13" grpId="0" animBg="1"/>
      <p:bldP spid="1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67" y="365125"/>
            <a:ext cx="105918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  <a:t>IELTS WRITING  </a:t>
            </a:r>
            <a:b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LESSON 2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22395" y="1842770"/>
            <a:ext cx="4117975" cy="4351655"/>
          </a:xfrm>
        </p:spPr>
        <p:txBody>
          <a:bodyPr>
            <a:normAutofit fontScale="90000" lnSpcReduction="20000"/>
          </a:bodyPr>
          <a:lstStyle/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1. </a:t>
            </a:r>
            <a:r>
              <a:rPr lang="zh-CN" altLang="en-US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复习动态图静态图区分要点及动态描写表达方式</a:t>
            </a:r>
            <a:endParaRPr lang="en-US" altLang="zh-CN" dirty="0">
              <a:solidFill>
                <a:srgbClr val="FF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2.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多线图</a:t>
            </a: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3.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动态柱图</a:t>
            </a: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4.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动态表格</a:t>
            </a: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5.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动态饼图</a:t>
            </a: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6.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总结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IMG_0602"/>
          <p:cNvPicPr>
            <a:picLocks noGrp="1" noChangeAspect="1"/>
          </p:cNvPicPr>
          <p:nvPr>
            <p:ph idx="1"/>
          </p:nvPr>
        </p:nvPicPr>
        <p:blipFill>
          <a:blip r:embed="rId5"/>
          <a:srcRect t="10346"/>
          <a:stretch>
            <a:fillRect/>
          </a:stretch>
        </p:blipFill>
        <p:spPr>
          <a:xfrm>
            <a:off x="838200" y="2271395"/>
            <a:ext cx="5113020" cy="3439160"/>
          </a:xfrm>
          <a:prstGeom prst="rect">
            <a:avLst/>
          </a:prstGeom>
        </p:spPr>
      </p:pic>
      <p:sp>
        <p:nvSpPr>
          <p:cNvPr id="4" name="标题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8200" y="-2273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动态饼图和表格练习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7580630" y="1715770"/>
            <a:ext cx="45110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zh-CN" altLang="en-US" sz="2400" i="1" dirty="0"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（胡敏雅思</a:t>
            </a:r>
            <a:r>
              <a:rPr lang="en-US" altLang="zh-CN" sz="2400" i="1" dirty="0"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7</a:t>
            </a:r>
            <a:r>
              <a:rPr lang="zh-CN" altLang="en-US" sz="2400" i="1" dirty="0"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代</a:t>
            </a:r>
            <a:r>
              <a:rPr lang="en-US" altLang="zh-CN" sz="2400" i="1" dirty="0"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-</a:t>
            </a:r>
            <a:r>
              <a:rPr lang="zh-CN" altLang="en-US" sz="2400" i="1" dirty="0"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写作基础版</a:t>
            </a:r>
            <a:r>
              <a:rPr lang="en-US" altLang="zh-CN" sz="2400" i="1" dirty="0"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p73</a:t>
            </a:r>
            <a:r>
              <a:rPr lang="zh-CN" altLang="en-US" sz="2400" i="1" dirty="0"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）</a:t>
            </a:r>
            <a:r>
              <a:rPr lang="en-US" altLang="zh-CN" sz="2400" i="1" dirty="0">
                <a:latin typeface="微软雅黑" charset="0"/>
                <a:ea typeface="微软雅黑" charset="0"/>
                <a:cs typeface="Calibri" panose="020F0502020204030204" pitchFamily="34" charset="0"/>
                <a:sym typeface="+mn-ea"/>
              </a:rPr>
              <a:t> </a:t>
            </a:r>
          </a:p>
        </p:txBody>
      </p:sp>
      <p:sp>
        <p:nvSpPr>
          <p:cNvPr id="61444" name="文本框 4"/>
          <p:cNvSpPr txBox="1"/>
          <p:nvPr>
            <p:custDataLst>
              <p:tags r:id="rId3"/>
            </p:custDataLst>
          </p:nvPr>
        </p:nvSpPr>
        <p:spPr>
          <a:xfrm>
            <a:off x="5971540" y="2484120"/>
            <a:ext cx="6002020" cy="4182745"/>
          </a:xfrm>
          <a:prstGeom prst="rect">
            <a:avLst/>
          </a:prstGeom>
          <a:noFill/>
          <a:ln w="9525">
            <a:noFill/>
            <a:prstDash val="sysDot"/>
          </a:ln>
        </p:spPr>
        <p:txBody>
          <a:bodyPr wrap="square">
            <a:spAutoFit/>
          </a:bodyPr>
          <a:lstStyle/>
          <a:p>
            <a:pPr indent="0" algn="just">
              <a:lnSpc>
                <a:spcPct val="140000"/>
              </a:lnSpc>
              <a:buNone/>
            </a:pPr>
            <a:r>
              <a:rPr lang="zh-CN" altLang="en-US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首段：题目改写</a:t>
            </a:r>
            <a:r>
              <a:rPr lang="en-US" altLang="zh-CN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+</a:t>
            </a:r>
            <a:r>
              <a:rPr lang="zh-CN" altLang="en-US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总结数据特征</a:t>
            </a:r>
            <a:endParaRPr lang="zh-CN" altLang="en-US" sz="22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indent="0" algn="just">
              <a:lnSpc>
                <a:spcPct val="14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The pie charts and table show 25-year-old accommodation and the availability of different types of housing in London in the 1990s and 2010s. Since 2010 the </a:t>
            </a:r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lower number of available 1-2 bedroom houses and flats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has </a:t>
            </a:r>
            <a:r>
              <a:rPr lang="en-US" altLang="zh-CN" sz="2400" dirty="0">
                <a:solidFill>
                  <a:srgbClr val="FF505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reduced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the </a:t>
            </a:r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housing choices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for this age group.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 uiExpand="1" build="allAtOnce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>
            <p:custDataLst>
              <p:tags r:id="rId1"/>
            </p:custDataLst>
          </p:nvPr>
        </p:nvSpPr>
        <p:spPr>
          <a:xfrm>
            <a:off x="6033770" y="1549400"/>
            <a:ext cx="6002020" cy="5216525"/>
          </a:xfrm>
          <a:prstGeom prst="rect">
            <a:avLst/>
          </a:prstGeom>
          <a:noFill/>
          <a:ln w="9525">
            <a:noFill/>
            <a:prstDash val="sysDot"/>
          </a:ln>
        </p:spPr>
        <p:txBody>
          <a:bodyPr wrap="square">
            <a:spAutoFit/>
          </a:bodyPr>
          <a:lstStyle/>
          <a:p>
            <a:pPr indent="0" algn="just">
              <a:lnSpc>
                <a:spcPct val="140000"/>
              </a:lnSpc>
              <a:buNone/>
            </a:pPr>
            <a:r>
              <a:rPr lang="zh-CN" altLang="en-US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主体段</a:t>
            </a:r>
            <a:r>
              <a:rPr lang="en-US" altLang="zh-CN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1</a:t>
            </a:r>
            <a:r>
              <a:rPr lang="zh-CN" altLang="en-US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：</a:t>
            </a:r>
            <a:endParaRPr lang="en-US" altLang="zh-CN" sz="2200" b="1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indent="0" algn="just">
              <a:lnSpc>
                <a:spcPct val="140000"/>
              </a:lnSpc>
              <a:buNone/>
            </a:pPr>
            <a:r>
              <a:rPr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Shared accommodation</a:t>
            </a:r>
            <a:r>
              <a:rPr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has become </a:t>
            </a:r>
            <a:r>
              <a:rPr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the most common</a:t>
            </a:r>
            <a:r>
              <a:rPr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form of housing for this age group in the 2010s. In the 1990s, only around 50% of those lived in shared houses or flats. In the 2010s this number has </a:t>
            </a:r>
            <a:r>
              <a:rPr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grown </a:t>
            </a:r>
            <a:r>
              <a:rPr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to around 75%.The higher number </a:t>
            </a:r>
            <a:r>
              <a:rPr sz="24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could be due to</a:t>
            </a:r>
            <a:r>
              <a:rPr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the stable availability</a:t>
            </a:r>
            <a:r>
              <a:rPr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of </a:t>
            </a:r>
            <a:r>
              <a:rPr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larger houses and flats</a:t>
            </a:r>
            <a:r>
              <a:rPr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during this period.</a:t>
            </a:r>
            <a:r>
              <a:rPr 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endParaRPr sz="24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7" name="内容占位符 6" descr="IMG_0602"/>
          <p:cNvPicPr>
            <a:picLocks noGrp="1" noChangeAspect="1"/>
          </p:cNvPicPr>
          <p:nvPr>
            <p:ph idx="1"/>
          </p:nvPr>
        </p:nvPicPr>
        <p:blipFill>
          <a:blip r:embed="rId7"/>
          <a:srcRect t="10346"/>
          <a:stretch>
            <a:fillRect/>
          </a:stretch>
        </p:blipFill>
        <p:spPr>
          <a:xfrm>
            <a:off x="838200" y="2271395"/>
            <a:ext cx="5113020" cy="3439160"/>
          </a:xfrm>
          <a:prstGeom prst="rect">
            <a:avLst/>
          </a:prstGeom>
        </p:spPr>
      </p:pic>
      <p:sp>
        <p:nvSpPr>
          <p:cNvPr id="4" name="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-2273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动态饼图和表格练习</a:t>
            </a: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4878705" y="3095625"/>
            <a:ext cx="869315" cy="22288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4878705" y="3618865"/>
            <a:ext cx="869315" cy="22288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3926205" y="4526280"/>
            <a:ext cx="1935480" cy="7696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 bldLvl="0" animBg="1"/>
      <p:bldP spid="3" grpId="0" bldLvl="0" animBg="1"/>
      <p:bldP spid="3" grpId="1" animBg="1"/>
      <p:bldP spid="8" grpId="0" bldLvl="0" animBg="1"/>
      <p:bldP spid="8" grpId="1" animBg="1"/>
      <p:bldP spid="15" grpId="0" bldLvl="0" animBg="1"/>
      <p:bldP spid="1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>
            <p:custDataLst>
              <p:tags r:id="rId1"/>
            </p:custDataLst>
          </p:nvPr>
        </p:nvSpPr>
        <p:spPr>
          <a:xfrm>
            <a:off x="6063615" y="733425"/>
            <a:ext cx="6002020" cy="6250305"/>
          </a:xfrm>
          <a:prstGeom prst="rect">
            <a:avLst/>
          </a:prstGeom>
          <a:noFill/>
          <a:ln w="9525">
            <a:noFill/>
            <a:prstDash val="sysDot"/>
          </a:ln>
        </p:spPr>
        <p:txBody>
          <a:bodyPr wrap="square">
            <a:spAutoFit/>
          </a:bodyPr>
          <a:lstStyle/>
          <a:p>
            <a:pPr indent="0" algn="just">
              <a:lnSpc>
                <a:spcPct val="140000"/>
              </a:lnSpc>
              <a:buNone/>
            </a:pPr>
            <a:r>
              <a:rPr lang="zh-CN" altLang="en-US" sz="2200" b="1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主体段</a:t>
            </a:r>
            <a:r>
              <a:rPr lang="en-US" altLang="zh-CN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2</a:t>
            </a:r>
            <a:r>
              <a:rPr lang="zh-CN" altLang="en-US" sz="22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：</a:t>
            </a:r>
            <a:endParaRPr lang="en-US" altLang="zh-CN" sz="2200" b="1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indent="0" algn="just">
              <a:lnSpc>
                <a:spcPct val="140000"/>
              </a:lnSpc>
              <a:buNone/>
            </a:pPr>
            <a:r>
              <a:rPr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There was </a:t>
            </a:r>
            <a:r>
              <a:rPr sz="24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 drop</a:t>
            </a:r>
            <a:r>
              <a:rPr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in </a:t>
            </a:r>
            <a:r>
              <a:rPr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the number of people living alone</a:t>
            </a:r>
            <a:r>
              <a:rPr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. In the 1990s around a quarter of</a:t>
            </a:r>
            <a:r>
              <a:rPr 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25-year-olds lived alone in London. </a:t>
            </a:r>
            <a:r>
              <a:rPr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However, from 2010 onwards, the reduction in </a:t>
            </a:r>
            <a:r>
              <a:rPr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the availability of 1-2 bedroom houses and flats</a:t>
            </a:r>
            <a:r>
              <a:rPr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has </a:t>
            </a:r>
            <a:r>
              <a:rPr sz="24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altered this figure</a:t>
            </a:r>
            <a:r>
              <a:rPr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. In the 1990s there were 34,000 1-2 bedroom houses and 32,000 1-2 bedroom flats available</a:t>
            </a:r>
            <a:r>
              <a:rPr 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, before t</a:t>
            </a:r>
            <a:r>
              <a:rPr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hese figures </a:t>
            </a:r>
            <a:r>
              <a:rPr sz="2400" u="sng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dropped</a:t>
            </a:r>
            <a:r>
              <a:rPr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to 12,000 and 10,000</a:t>
            </a:r>
            <a:r>
              <a:rPr 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respectively</a:t>
            </a:r>
            <a:r>
              <a:rPr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.</a:t>
            </a:r>
          </a:p>
        </p:txBody>
      </p:sp>
      <p:pic>
        <p:nvPicPr>
          <p:cNvPr id="7" name="内容占位符 6" descr="IMG_0602"/>
          <p:cNvPicPr>
            <a:picLocks noGrp="1" noChangeAspect="1"/>
          </p:cNvPicPr>
          <p:nvPr>
            <p:ph idx="1"/>
          </p:nvPr>
        </p:nvPicPr>
        <p:blipFill>
          <a:blip r:embed="rId7"/>
          <a:srcRect t="10346"/>
          <a:stretch>
            <a:fillRect/>
          </a:stretch>
        </p:blipFill>
        <p:spPr>
          <a:xfrm>
            <a:off x="838200" y="2271395"/>
            <a:ext cx="5113020" cy="3439160"/>
          </a:xfrm>
          <a:prstGeom prst="rect">
            <a:avLst/>
          </a:prstGeom>
        </p:spPr>
      </p:pic>
      <p:sp>
        <p:nvSpPr>
          <p:cNvPr id="4" name="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-2273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动态饼图和表格练习</a:t>
            </a: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4878705" y="2841625"/>
            <a:ext cx="869315" cy="22288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4878705" y="3364865"/>
            <a:ext cx="869315" cy="22288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868805" y="4564380"/>
            <a:ext cx="1935480" cy="7696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 bldLvl="0" animBg="1"/>
      <p:bldP spid="3" grpId="0" bldLvl="0" animBg="1"/>
      <p:bldP spid="3" grpId="1" animBg="1"/>
      <p:bldP spid="8" grpId="0" bldLvl="0" animBg="1"/>
      <p:bldP spid="8" grpId="1" animBg="1"/>
      <p:bldP spid="15" grpId="0" bldLvl="0" animBg="1"/>
      <p:bldP spid="1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>
            <p:custDataLst>
              <p:tags r:id="rId1"/>
            </p:custDataLst>
          </p:nvPr>
        </p:nvSpPr>
        <p:spPr>
          <a:xfrm>
            <a:off x="6063615" y="2257425"/>
            <a:ext cx="6002020" cy="3192145"/>
          </a:xfrm>
          <a:prstGeom prst="rect">
            <a:avLst/>
          </a:prstGeom>
          <a:noFill/>
          <a:ln w="9525">
            <a:noFill/>
            <a:prstDash val="sysDot"/>
          </a:ln>
        </p:spPr>
        <p:txBody>
          <a:bodyPr wrap="square">
            <a:spAutoFit/>
          </a:bodyPr>
          <a:lstStyle/>
          <a:p>
            <a:pPr indent="0" algn="just">
              <a:lnSpc>
                <a:spcPct val="140000"/>
              </a:lnSpc>
              <a:buNone/>
            </a:pPr>
            <a:r>
              <a:rPr lang="zh-CN" altLang="en-US" sz="2400" b="1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主体段</a:t>
            </a:r>
            <a:r>
              <a:rPr lang="en-US" altLang="zh-CN" sz="24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3:</a:t>
            </a:r>
            <a:endParaRPr lang="zh-CN" sz="2400" b="1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just">
              <a:lnSpc>
                <a:spcPct val="140000"/>
              </a:lnSpc>
              <a:buNone/>
            </a:pPr>
            <a:r>
              <a:rPr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Finally, </a:t>
            </a:r>
            <a:r>
              <a:rPr sz="2400" dirty="0"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living with parents</a:t>
            </a:r>
            <a:r>
              <a:rPr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has become </a:t>
            </a:r>
            <a:r>
              <a:rPr sz="2400" u="sng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less common</a:t>
            </a:r>
            <a:r>
              <a:rPr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. There was a </a:t>
            </a:r>
            <a:r>
              <a:rPr sz="2400" u="sng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reduction</a:t>
            </a:r>
            <a:r>
              <a:rPr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in the number of 25-year-olds living with parents from around a third in the 1990s to under a quarter in 2010</a:t>
            </a:r>
            <a:r>
              <a:rPr 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s</a:t>
            </a:r>
            <a:r>
              <a:rPr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.</a:t>
            </a:r>
            <a:endParaRPr sz="24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7" name="内容占位符 6" descr="IMG_0602"/>
          <p:cNvPicPr>
            <a:picLocks noGrp="1" noChangeAspect="1"/>
          </p:cNvPicPr>
          <p:nvPr>
            <p:ph idx="1"/>
          </p:nvPr>
        </p:nvPicPr>
        <p:blipFill>
          <a:blip r:embed="rId4"/>
          <a:srcRect t="10346"/>
          <a:stretch>
            <a:fillRect/>
          </a:stretch>
        </p:blipFill>
        <p:spPr>
          <a:xfrm>
            <a:off x="838200" y="2271395"/>
            <a:ext cx="5113020" cy="3439160"/>
          </a:xfrm>
          <a:prstGeom prst="rect">
            <a:avLst/>
          </a:prstGeom>
        </p:spPr>
      </p:pic>
      <p:sp>
        <p:nvSpPr>
          <p:cNvPr id="4" name="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-2273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动态饼图和表格练习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67" y="365125"/>
            <a:ext cx="105918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  <a:t>IELTS WRITING  </a:t>
            </a:r>
            <a:b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LESSON 2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22395" y="1842770"/>
            <a:ext cx="4117975" cy="4351655"/>
          </a:xfrm>
        </p:spPr>
        <p:txBody>
          <a:bodyPr>
            <a:normAutofit fontScale="90000" lnSpcReduction="20000"/>
          </a:bodyPr>
          <a:lstStyle/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1.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复习动态图静态图区分要点及动态描写表达方式</a:t>
            </a:r>
            <a:endParaRPr lang="en-US" altLang="zh-CN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2.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多线图</a:t>
            </a: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3.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动态柱图</a:t>
            </a: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4.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动态表格</a:t>
            </a: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5.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动态饼图</a:t>
            </a: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6. </a:t>
            </a:r>
            <a:r>
              <a:rPr lang="zh-CN" altLang="en-US" dirty="0">
                <a:solidFill>
                  <a:srgbClr val="FF5050"/>
                </a:solidFill>
                <a:latin typeface="微软雅黑" charset="0"/>
                <a:ea typeface="微软雅黑" charset="0"/>
                <a:cs typeface="微软雅黑" charset="0"/>
              </a:rPr>
              <a:t>总结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-2273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动态图重难点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39545" y="1280795"/>
            <a:ext cx="10149205" cy="36366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1. </a:t>
            </a:r>
            <a:r>
              <a:rPr lang="zh-CN" altLang="en-US" sz="24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段落结构：总</a:t>
            </a:r>
            <a:r>
              <a:rPr lang="en-US" altLang="zh-CN" sz="24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-</a:t>
            </a:r>
            <a:r>
              <a:rPr lang="zh-CN" altLang="en-US" sz="24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分</a:t>
            </a:r>
            <a:r>
              <a:rPr lang="en-US" altLang="zh-CN" sz="24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-</a:t>
            </a:r>
            <a:r>
              <a:rPr lang="zh-CN" altLang="en-US" sz="24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总；总</a:t>
            </a:r>
            <a:r>
              <a:rPr lang="en-US" altLang="zh-CN" sz="24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-</a:t>
            </a:r>
            <a:r>
              <a:rPr lang="zh-CN" altLang="en-US" sz="24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分</a:t>
            </a:r>
            <a:endParaRPr lang="zh-CN" altLang="en-US" sz="2400" b="1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2. </a:t>
            </a:r>
            <a:r>
              <a:rPr lang="zh-CN" altLang="en-US" sz="2400" b="1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主体段分段思路（描述对象是否大于</a:t>
            </a:r>
            <a:r>
              <a:rPr lang="en-US" altLang="zh-CN" sz="2400" b="1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3</a:t>
            </a:r>
            <a:r>
              <a:rPr lang="zh-CN" altLang="en-US" sz="2400" b="1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） </a:t>
            </a: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3.</a:t>
            </a:r>
            <a:r>
              <a:rPr lang="zh-CN" altLang="en-US" sz="2400" b="1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动态图补充词汇和句型</a:t>
            </a:r>
            <a:endParaRPr lang="zh-CN" altLang="en-US" sz="2400" b="1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latin typeface="微软雅黑" charset="0"/>
                <a:ea typeface="微软雅黑" charset="0"/>
                <a:cs typeface="微软雅黑" charset="0"/>
              </a:rPr>
              <a:t>4.</a:t>
            </a:r>
            <a:r>
              <a:rPr lang="zh-CN" altLang="en-US" sz="2400" b="1" dirty="0">
                <a:latin typeface="微软雅黑" charset="0"/>
                <a:ea typeface="微软雅黑" charset="0"/>
                <a:cs typeface="微软雅黑" charset="0"/>
              </a:rPr>
              <a:t> 不同图表特征差异     </a:t>
            </a:r>
          </a:p>
          <a:p>
            <a:pPr>
              <a:lnSpc>
                <a:spcPct val="160000"/>
              </a:lnSpc>
            </a:pPr>
            <a:endParaRPr lang="zh-CN" altLang="en-US" sz="2400" b="1" dirty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644525" y="2423160"/>
            <a:ext cx="5080000" cy="2545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00000"/>
              </a:lnSpc>
            </a:pPr>
            <a:r>
              <a:rPr lang="zh-CN" altLang="en-US" sz="2800" dirty="0">
                <a:latin typeface="Californian FB" panose="0207040306080B030204" pitchFamily="18" charset="0"/>
                <a:sym typeface="+mn-ea"/>
              </a:rPr>
              <a:t>完成一篇完整的小作文</a:t>
            </a:r>
          </a:p>
          <a:p>
            <a:pPr lvl="0" algn="l">
              <a:lnSpc>
                <a:spcPct val="100000"/>
              </a:lnSpc>
            </a:pPr>
            <a:r>
              <a:rPr lang="zh-CN" altLang="en-US" sz="2800" dirty="0">
                <a:latin typeface="Californian FB" panose="0207040306080B030204" pitchFamily="18" charset="0"/>
                <a:sym typeface="+mn-ea"/>
              </a:rPr>
              <a:t>要求：</a:t>
            </a:r>
          </a:p>
          <a:p>
            <a:pPr lvl="0" algn="l">
              <a:lnSpc>
                <a:spcPct val="100000"/>
              </a:lnSpc>
            </a:pPr>
            <a:r>
              <a:rPr lang="en-US" altLang="zh-CN" sz="2800" dirty="0">
                <a:latin typeface="Californian FB" panose="0207040306080B030204" pitchFamily="18" charset="0"/>
                <a:sym typeface="+mn-ea"/>
              </a:rPr>
              <a:t>1.</a:t>
            </a:r>
            <a:r>
              <a:rPr lang="zh-CN" altLang="en-US" sz="2800" dirty="0">
                <a:latin typeface="Californian FB" panose="0207040306080B030204" pitchFamily="18" charset="0"/>
                <a:sym typeface="+mn-ea"/>
              </a:rPr>
              <a:t>分段描述数据</a:t>
            </a:r>
          </a:p>
          <a:p>
            <a:pPr lvl="0" algn="l">
              <a:lnSpc>
                <a:spcPct val="100000"/>
              </a:lnSpc>
            </a:pPr>
            <a:r>
              <a:rPr lang="en-US" altLang="zh-CN" sz="2800" dirty="0">
                <a:latin typeface="Californian FB" panose="0207040306080B030204" pitchFamily="18" charset="0"/>
                <a:sym typeface="+mn-ea"/>
              </a:rPr>
              <a:t>2.</a:t>
            </a:r>
            <a:r>
              <a:rPr lang="zh-CN" altLang="en-US" sz="2800" dirty="0">
                <a:latin typeface="Californian FB" panose="0207040306080B030204" pitchFamily="18" charset="0"/>
                <a:sym typeface="+mn-ea"/>
              </a:rPr>
              <a:t>灵活运用不同词汇句型</a:t>
            </a:r>
          </a:p>
          <a:p>
            <a:pPr lvl="0" algn="l">
              <a:lnSpc>
                <a:spcPct val="100000"/>
              </a:lnSpc>
            </a:pPr>
            <a:r>
              <a:rPr lang="en-US" altLang="zh-CN" sz="2800" dirty="0">
                <a:latin typeface="Californian FB" panose="0207040306080B030204" pitchFamily="18" charset="0"/>
                <a:sym typeface="+mn-ea"/>
              </a:rPr>
              <a:t>3.</a:t>
            </a:r>
            <a:r>
              <a:rPr lang="zh-CN" altLang="en-US" sz="2800" dirty="0">
                <a:latin typeface="Californian FB" panose="0207040306080B030204" pitchFamily="18" charset="0"/>
                <a:sym typeface="+mn-ea"/>
              </a:rPr>
              <a:t>概括信息</a:t>
            </a:r>
            <a:r>
              <a:rPr lang="en-US" altLang="zh-CN" sz="2800" dirty="0">
                <a:latin typeface="Californian FB" panose="0207040306080B030204" pitchFamily="18" charset="0"/>
                <a:sym typeface="+mn-ea"/>
              </a:rPr>
              <a:t>/</a:t>
            </a:r>
            <a:r>
              <a:rPr lang="zh-CN" altLang="en-US" sz="2800" dirty="0">
                <a:latin typeface="Californian FB" panose="0207040306080B030204" pitchFamily="18" charset="0"/>
                <a:sym typeface="+mn-ea"/>
              </a:rPr>
              <a:t>分析重点</a:t>
            </a: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-2111213" y="298450"/>
            <a:ext cx="10591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>
                <a:solidFill>
                  <a:srgbClr val="C00000"/>
                </a:solidFill>
                <a:latin typeface="Californian FB" panose="0207040306080B030204" pitchFamily="18" charset="0"/>
                <a:sym typeface="+mn-ea"/>
              </a:rPr>
              <a:t>HOMEWORK  </a:t>
            </a:r>
            <a:br>
              <a:rPr lang="en-US" altLang="zh-CN" sz="3600" dirty="0">
                <a:solidFill>
                  <a:srgbClr val="C00000"/>
                </a:solidFill>
                <a:latin typeface="Californian FB" panose="0207040306080B030204" pitchFamily="18" charset="0"/>
                <a:sym typeface="+mn-ea"/>
              </a:rPr>
            </a:br>
            <a:endParaRPr lang="en-US" altLang="zh-CN" sz="3600" dirty="0">
              <a:solidFill>
                <a:srgbClr val="C00000"/>
              </a:solidFill>
              <a:latin typeface="Californian FB" panose="0207040306080B030204" pitchFamily="18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861" y="2814836"/>
            <a:ext cx="6555559" cy="36268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3690" y="1045845"/>
            <a:ext cx="59994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微软雅黑" charset="0"/>
                <a:ea typeface="微软雅黑" charset="0"/>
              </a:rPr>
              <a:t>T</a:t>
            </a:r>
            <a:r>
              <a:rPr lang="en-US" altLang="zh-CN" sz="2000" dirty="0">
                <a:latin typeface="微软雅黑" charset="0"/>
                <a:ea typeface="微软雅黑" charset="0"/>
              </a:rPr>
              <a:t>he graph below shows the quantities of goods transported in the UK between 1974 and 2002 by four different modes of transport.</a:t>
            </a:r>
            <a:r>
              <a:rPr lang="en-US" altLang="zh-CN" sz="2000" dirty="0">
                <a:latin typeface="Californian FB" panose="0207040306080B030204" pitchFamily="18" charset="0"/>
                <a:sym typeface="+mn-ea"/>
              </a:rPr>
              <a:t> (C8T4)</a:t>
            </a:r>
          </a:p>
          <a:p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827567" y="365125"/>
            <a:ext cx="105918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>
                <a:latin typeface="微软雅黑" charset="0"/>
                <a:ea typeface="微软雅黑" charset="0"/>
                <a:cs typeface="微软雅黑" charset="0"/>
              </a:rPr>
              <a:t>动态图</a:t>
            </a:r>
            <a:r>
              <a:rPr lang="en-US" altLang="zh-CN" sz="3600" dirty="0">
                <a:latin typeface="微软雅黑" charset="0"/>
                <a:ea typeface="微软雅黑" charset="0"/>
                <a:cs typeface="微软雅黑" charset="0"/>
              </a:rPr>
              <a:t>&amp;</a:t>
            </a:r>
            <a:r>
              <a:rPr lang="zh-CN" altLang="en-US" sz="3600" dirty="0">
                <a:latin typeface="微软雅黑" charset="0"/>
                <a:ea typeface="微软雅黑" charset="0"/>
                <a:cs typeface="微软雅黑" charset="0"/>
              </a:rPr>
              <a:t>静态图</a:t>
            </a:r>
            <a:br>
              <a:rPr lang="zh-CN" altLang="en-US" sz="3600" dirty="0">
                <a:latin typeface="微软雅黑" charset="0"/>
                <a:ea typeface="微软雅黑" charset="0"/>
                <a:cs typeface="微软雅黑" charset="0"/>
              </a:rPr>
            </a:br>
            <a:endParaRPr lang="zh-CN" altLang="en-US" sz="36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751194"/>
            <a:ext cx="5181600" cy="4351338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</a:rPr>
              <a:t>有</a:t>
            </a:r>
            <a:r>
              <a:rPr lang="zh-CN" altLang="en-US" sz="2400" dirty="0">
                <a:solidFill>
                  <a:srgbClr val="FF5050"/>
                </a:solidFill>
                <a:latin typeface="微软雅黑" charset="0"/>
                <a:ea typeface="微软雅黑" charset="0"/>
                <a:cs typeface="微软雅黑" charset="0"/>
              </a:rPr>
              <a:t>时间变化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</a:rPr>
              <a:t>：有</a:t>
            </a:r>
            <a:r>
              <a:rPr lang="zh-CN" altLang="en-US" sz="2400" dirty="0">
                <a:solidFill>
                  <a:srgbClr val="FF5050"/>
                </a:solidFill>
                <a:latin typeface="微软雅黑" charset="0"/>
                <a:ea typeface="微软雅黑" charset="0"/>
                <a:cs typeface="微软雅黑" charset="0"/>
              </a:rPr>
              <a:t>趋势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</a:rPr>
              <a:t>=&gt; </a:t>
            </a:r>
            <a:r>
              <a:rPr lang="zh-CN" altLang="en-US" sz="2400" dirty="0">
                <a:solidFill>
                  <a:srgbClr val="FF5050"/>
                </a:solidFill>
                <a:latin typeface="微软雅黑" charset="0"/>
                <a:ea typeface="微软雅黑" charset="0"/>
                <a:cs typeface="微软雅黑" charset="0"/>
              </a:rPr>
              <a:t>动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</a:rPr>
              <a:t>态图</a:t>
            </a:r>
            <a:endParaRPr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buClr>
                <a:srgbClr val="C00000"/>
              </a:buClr>
              <a:buNone/>
            </a:pP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</a:rPr>
              <a:t>   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</a:rPr>
              <a:t>可能为线图、柱图、饼图、表格</a:t>
            </a:r>
            <a:endParaRPr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endParaRPr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endParaRPr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buClr>
                <a:srgbClr val="C00000"/>
              </a:buClr>
              <a:buNone/>
            </a:pPr>
            <a:endParaRPr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buClr>
                <a:srgbClr val="C00000"/>
              </a:buClr>
              <a:buNone/>
            </a:pPr>
            <a:endParaRPr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 t="36116" r="24807" b="9931"/>
          <a:stretch>
            <a:fillRect/>
          </a:stretch>
        </p:blipFill>
        <p:spPr>
          <a:xfrm>
            <a:off x="382769" y="2749711"/>
            <a:ext cx="5674871" cy="321637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16421" y="5526350"/>
            <a:ext cx="3011959" cy="369332"/>
          </a:xfrm>
          <a:prstGeom prst="rect">
            <a:avLst/>
          </a:prstGeom>
          <a:noFill/>
          <a:ln w="28575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>
          <a:xfrm>
            <a:off x="6172200" y="1751194"/>
            <a:ext cx="5181600" cy="4351338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</a:rPr>
              <a:t>无时间变化：无趋势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</a:rPr>
              <a:t>=&gt; 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</a:rPr>
              <a:t>静态图</a:t>
            </a:r>
            <a:endParaRPr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buClr>
                <a:srgbClr val="C00000"/>
              </a:buClr>
              <a:buNone/>
            </a:pP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</a:rPr>
              <a:t>   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</a:rPr>
              <a:t>可能为柱图、饼图、表格</a:t>
            </a:r>
          </a:p>
          <a:p>
            <a:endParaRPr lang="zh-CN" altLang="en-US" sz="24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7" t="27907" r="27268" b="11318"/>
          <a:stretch>
            <a:fillRect/>
          </a:stretch>
        </p:blipFill>
        <p:spPr>
          <a:xfrm>
            <a:off x="6213091" y="2749711"/>
            <a:ext cx="4771048" cy="406576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910292" y="6449577"/>
            <a:ext cx="1448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charset="0"/>
                <a:ea typeface="微软雅黑" charset="0"/>
              </a:rPr>
              <a:t>(C15T1W1)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91590" y="5596755"/>
            <a:ext cx="1448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charset="0"/>
                <a:ea typeface="微软雅黑" charset="0"/>
              </a:rPr>
              <a:t>(C11T2W1)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60513" y="2111375"/>
            <a:ext cx="9144000" cy="3416300"/>
          </a:xfrm>
        </p:spPr>
      </p:pic>
      <p:sp>
        <p:nvSpPr>
          <p:cNvPr id="6" name="上箭头 5"/>
          <p:cNvSpPr/>
          <p:nvPr/>
        </p:nvSpPr>
        <p:spPr bwMode="auto">
          <a:xfrm>
            <a:off x="2524125" y="2217738"/>
            <a:ext cx="981075" cy="1512887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buFont typeface="Arial" panose="020B0604020202090204" pitchFamily="34" charset="0"/>
              <a:buNone/>
              <a:defRPr/>
            </a:pPr>
            <a:endParaRPr lang="zh-CN" altLang="en-US"/>
          </a:p>
        </p:txBody>
      </p:sp>
      <p:sp>
        <p:nvSpPr>
          <p:cNvPr id="18435" name="文本框 6"/>
          <p:cNvSpPr txBox="1">
            <a:spLocks noChangeArrowheads="1"/>
          </p:cNvSpPr>
          <p:nvPr/>
        </p:nvSpPr>
        <p:spPr bwMode="auto">
          <a:xfrm>
            <a:off x="2592388" y="1763713"/>
            <a:ext cx="1655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800">
                <a:ea typeface="宋体" pitchFamily="2" charset="-122"/>
              </a:rPr>
              <a:t>上升</a:t>
            </a:r>
          </a:p>
        </p:txBody>
      </p:sp>
      <p:sp>
        <p:nvSpPr>
          <p:cNvPr id="8" name="下箭头 7"/>
          <p:cNvSpPr/>
          <p:nvPr/>
        </p:nvSpPr>
        <p:spPr bwMode="auto">
          <a:xfrm>
            <a:off x="4248150" y="3352800"/>
            <a:ext cx="976313" cy="17287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buFont typeface="Arial" panose="020B0604020202090204" pitchFamily="34" charset="0"/>
              <a:buNone/>
              <a:defRPr/>
            </a:pPr>
            <a:endParaRPr lang="zh-CN" altLang="en-US"/>
          </a:p>
        </p:txBody>
      </p:sp>
      <p:sp>
        <p:nvSpPr>
          <p:cNvPr id="18437" name="文本框 8"/>
          <p:cNvSpPr txBox="1">
            <a:spLocks noChangeArrowheads="1"/>
          </p:cNvSpPr>
          <p:nvPr/>
        </p:nvSpPr>
        <p:spPr bwMode="auto">
          <a:xfrm>
            <a:off x="4406900" y="5316538"/>
            <a:ext cx="12239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800">
                <a:ea typeface="宋体" pitchFamily="2" charset="-122"/>
              </a:rPr>
              <a:t>下降</a:t>
            </a:r>
          </a:p>
        </p:txBody>
      </p:sp>
      <p:sp>
        <p:nvSpPr>
          <p:cNvPr id="10" name="右箭头 9"/>
          <p:cNvSpPr/>
          <p:nvPr/>
        </p:nvSpPr>
        <p:spPr bwMode="auto">
          <a:xfrm>
            <a:off x="5824538" y="2944813"/>
            <a:ext cx="2087562" cy="103663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buFont typeface="Arial" panose="020B0604020202090204" pitchFamily="34" charset="0"/>
              <a:buNone/>
              <a:defRPr/>
            </a:pPr>
            <a:endParaRPr lang="zh-CN" altLang="en-US"/>
          </a:p>
        </p:txBody>
      </p:sp>
      <p:sp>
        <p:nvSpPr>
          <p:cNvPr id="18439" name="文本框 10"/>
          <p:cNvSpPr txBox="1">
            <a:spLocks noChangeArrowheads="1"/>
          </p:cNvSpPr>
          <p:nvPr/>
        </p:nvSpPr>
        <p:spPr bwMode="auto">
          <a:xfrm>
            <a:off x="6107113" y="2841625"/>
            <a:ext cx="1524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800">
                <a:ea typeface="宋体" pitchFamily="2" charset="-122"/>
              </a:rPr>
              <a:t>保持不变</a:t>
            </a:r>
          </a:p>
        </p:txBody>
      </p:sp>
      <p:sp>
        <p:nvSpPr>
          <p:cNvPr id="12" name="双波形 11"/>
          <p:cNvSpPr/>
          <p:nvPr/>
        </p:nvSpPr>
        <p:spPr bwMode="auto">
          <a:xfrm>
            <a:off x="8509000" y="4538663"/>
            <a:ext cx="1655763" cy="717550"/>
          </a:xfrm>
          <a:prstGeom prst="doubleWav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buFont typeface="Arial" panose="020B0604020202090204" pitchFamily="34" charset="0"/>
              <a:buNone/>
              <a:defRPr/>
            </a:pPr>
            <a:endParaRPr lang="zh-CN" altLang="en-US"/>
          </a:p>
        </p:txBody>
      </p:sp>
      <p:sp>
        <p:nvSpPr>
          <p:cNvPr id="18441" name="文本框 12"/>
          <p:cNvSpPr txBox="1">
            <a:spLocks noChangeArrowheads="1"/>
          </p:cNvSpPr>
          <p:nvPr/>
        </p:nvSpPr>
        <p:spPr bwMode="auto">
          <a:xfrm>
            <a:off x="9120188" y="5424488"/>
            <a:ext cx="12969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800">
                <a:ea typeface="宋体" pitchFamily="2" charset="-122"/>
              </a:rPr>
              <a:t>波动</a:t>
            </a:r>
          </a:p>
        </p:txBody>
      </p:sp>
      <p:sp>
        <p:nvSpPr>
          <p:cNvPr id="184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3600" dirty="0">
                <a:latin typeface="微软雅黑" charset="0"/>
                <a:ea typeface="微软雅黑" charset="0"/>
                <a:cs typeface="+mn-cs"/>
              </a:rPr>
              <a:t>动态图趋势词汇</a:t>
            </a:r>
          </a:p>
        </p:txBody>
      </p:sp>
      <p:sp>
        <p:nvSpPr>
          <p:cNvPr id="18443" name="椭圆 6"/>
          <p:cNvSpPr>
            <a:spLocks noChangeArrowheads="1"/>
          </p:cNvSpPr>
          <p:nvPr/>
        </p:nvSpPr>
        <p:spPr bwMode="auto">
          <a:xfrm>
            <a:off x="3937793" y="2111375"/>
            <a:ext cx="727075" cy="322263"/>
          </a:xfrm>
          <a:prstGeom prst="ellipse">
            <a:avLst/>
          </a:prstGeom>
          <a:solidFill>
            <a:srgbClr val="FF0000"/>
          </a:solidFill>
          <a:ln w="9525">
            <a:noFill/>
            <a:rou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ea typeface="宋体" pitchFamily="2" charset="-122"/>
            </a:endParaRPr>
          </a:p>
        </p:txBody>
      </p:sp>
      <p:sp>
        <p:nvSpPr>
          <p:cNvPr id="18444" name="椭圆 17"/>
          <p:cNvSpPr>
            <a:spLocks noChangeArrowheads="1"/>
          </p:cNvSpPr>
          <p:nvPr/>
        </p:nvSpPr>
        <p:spPr bwMode="auto">
          <a:xfrm>
            <a:off x="2000250" y="5100637"/>
            <a:ext cx="727075" cy="427037"/>
          </a:xfrm>
          <a:prstGeom prst="ellipse">
            <a:avLst/>
          </a:prstGeom>
          <a:solidFill>
            <a:srgbClr val="FF0000"/>
          </a:solidFill>
          <a:ln w="9525">
            <a:noFill/>
            <a:rou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ea typeface="宋体" pitchFamily="2" charset="-122"/>
            </a:endParaRPr>
          </a:p>
        </p:txBody>
      </p:sp>
      <p:sp>
        <p:nvSpPr>
          <p:cNvPr id="14" name="文本框 6"/>
          <p:cNvSpPr txBox="1">
            <a:spLocks noChangeArrowheads="1"/>
          </p:cNvSpPr>
          <p:nvPr/>
        </p:nvSpPr>
        <p:spPr bwMode="auto">
          <a:xfrm>
            <a:off x="3975101" y="1716088"/>
            <a:ext cx="1655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800">
                <a:ea typeface="宋体" pitchFamily="2" charset="-122"/>
              </a:rPr>
              <a:t>极值</a:t>
            </a:r>
            <a:r>
              <a:rPr kumimoji="1" lang="en-US" altLang="zh-CN" sz="1800">
                <a:ea typeface="宋体" pitchFamily="2" charset="-122"/>
              </a:rPr>
              <a:t>-</a:t>
            </a:r>
            <a:r>
              <a:rPr kumimoji="1" lang="zh-CN" altLang="en-US" sz="1800">
                <a:ea typeface="宋体" pitchFamily="2" charset="-122"/>
              </a:rPr>
              <a:t>最高点</a:t>
            </a:r>
          </a:p>
        </p:txBody>
      </p:sp>
      <p:sp>
        <p:nvSpPr>
          <p:cNvPr id="15" name="文本框 6"/>
          <p:cNvSpPr txBox="1">
            <a:spLocks noChangeArrowheads="1"/>
          </p:cNvSpPr>
          <p:nvPr/>
        </p:nvSpPr>
        <p:spPr bwMode="auto">
          <a:xfrm>
            <a:off x="2000250" y="5553075"/>
            <a:ext cx="1655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800">
                <a:ea typeface="宋体" pitchFamily="2" charset="-122"/>
              </a:rPr>
              <a:t>极值</a:t>
            </a:r>
            <a:r>
              <a:rPr kumimoji="1" lang="en-US" altLang="zh-CN" sz="1800">
                <a:ea typeface="宋体" pitchFamily="2" charset="-122"/>
              </a:rPr>
              <a:t>-</a:t>
            </a:r>
            <a:r>
              <a:rPr kumimoji="1" lang="zh-CN" altLang="en-US" sz="1800">
                <a:ea typeface="宋体" pitchFamily="2" charset="-122"/>
              </a:rPr>
              <a:t>最低点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9797415" y="2477135"/>
            <a:ext cx="887730" cy="18230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10173971" y="3612833"/>
            <a:ext cx="1655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800">
                <a:ea typeface="宋体" pitchFamily="2" charset="-122"/>
              </a:rPr>
              <a:t>交点</a:t>
            </a:r>
          </a:p>
        </p:txBody>
      </p:sp>
      <p:sp>
        <p:nvSpPr>
          <p:cNvPr id="4" name="椭圆 6"/>
          <p:cNvSpPr>
            <a:spLocks noChangeArrowheads="1"/>
          </p:cNvSpPr>
          <p:nvPr/>
        </p:nvSpPr>
        <p:spPr bwMode="auto">
          <a:xfrm>
            <a:off x="9864725" y="3643630"/>
            <a:ext cx="315595" cy="259715"/>
          </a:xfrm>
          <a:prstGeom prst="ellipse">
            <a:avLst/>
          </a:prstGeom>
          <a:noFill/>
          <a:ln w="57150">
            <a:solidFill>
              <a:srgbClr val="7030A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8435" grpId="0"/>
      <p:bldP spid="18435" grpId="1"/>
      <p:bldP spid="8" grpId="0" animBg="1"/>
      <p:bldP spid="8" grpId="1" animBg="1"/>
      <p:bldP spid="18437" grpId="0"/>
      <p:bldP spid="18437" grpId="1"/>
      <p:bldP spid="10" grpId="0" animBg="1"/>
      <p:bldP spid="10" grpId="1" animBg="1"/>
      <p:bldP spid="18439" grpId="0"/>
      <p:bldP spid="18439" grpId="1"/>
      <p:bldP spid="12" grpId="0" animBg="1"/>
      <p:bldP spid="12" grpId="1" animBg="1"/>
      <p:bldP spid="18441" grpId="0"/>
      <p:bldP spid="18441" grpId="1"/>
      <p:bldP spid="18443" grpId="0" animBg="1"/>
      <p:bldP spid="18443" grpId="1" animBg="1"/>
      <p:bldP spid="18444" grpId="0" animBg="1"/>
      <p:bldP spid="18444" grpId="1" animBg="1"/>
      <p:bldP spid="14" grpId="0"/>
      <p:bldP spid="14" grpId="1"/>
      <p:bldP spid="15" grpId="0"/>
      <p:bldP spid="15" grpId="1"/>
      <p:bldP spid="3" grpId="0"/>
      <p:bldP spid="3" grpId="1"/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文本框 1"/>
          <p:cNvSpPr txBox="1"/>
          <p:nvPr/>
        </p:nvSpPr>
        <p:spPr>
          <a:xfrm>
            <a:off x="4196329" y="319433"/>
            <a:ext cx="33832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动态图基础句型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39545" y="1280795"/>
            <a:ext cx="10149205" cy="45212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基础句型</a:t>
            </a:r>
            <a:r>
              <a:rPr lang="zh-CN" altLang="en-US" sz="2400" b="1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Wingdings" panose="05000000000000000000" pitchFamily="2" charset="2"/>
              </a:rPr>
              <a:t>： </a:t>
            </a:r>
            <a:endParaRPr lang="zh-CN" altLang="en-US" sz="2400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1. </a:t>
            </a:r>
            <a:r>
              <a:rPr lang="zh-CN" altLang="en-US" sz="2400" b="1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描述对象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</a:rPr>
              <a:t>+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趋势</a:t>
            </a:r>
            <a:r>
              <a:rPr lang="en-US" altLang="zh-CN" sz="2400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(v.)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+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幅度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(adv.)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</a:rPr>
              <a:t>+ 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</a:rPr>
              <a:t>数值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</a:rPr>
              <a:t>+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</a:rPr>
              <a:t> 时间段 </a:t>
            </a:r>
          </a:p>
          <a:p>
            <a:pPr>
              <a:lnSpc>
                <a:spcPct val="160000"/>
              </a:lnSpc>
            </a:pP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2. </a:t>
            </a:r>
            <a:r>
              <a:rPr lang="en-US" altLang="zh-CN" sz="24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There be</a:t>
            </a:r>
            <a:r>
              <a:rPr lang="zh-CN" altLang="en-US" sz="2400" b="1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+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2400" b="1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趋势</a:t>
            </a:r>
            <a:r>
              <a:rPr lang="en-US" altLang="zh-CN" sz="2400" b="1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(n.)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+ 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数值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+ in 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描述对象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+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时间段 </a:t>
            </a:r>
          </a:p>
          <a:p>
            <a:pPr>
              <a:lnSpc>
                <a:spcPct val="160000"/>
              </a:lnSpc>
            </a:pP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3.</a:t>
            </a:r>
            <a:r>
              <a:rPr lang="zh-CN" altLang="en-US" sz="2400" b="1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2400" b="1" u="sng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趋势</a:t>
            </a:r>
            <a:r>
              <a:rPr lang="en-US" altLang="zh-CN" sz="2400" b="1" u="sng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(n.)</a:t>
            </a:r>
            <a:r>
              <a:rPr lang="zh-CN" altLang="en-US" sz="2400" b="1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+ 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数值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+ </a:t>
            </a:r>
            <a:r>
              <a:rPr lang="en-US" altLang="zh-CN" sz="24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occur/take place</a:t>
            </a:r>
            <a:r>
              <a:rPr lang="zh-CN" altLang="en-US" sz="24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（或</a:t>
            </a:r>
            <a:r>
              <a:rPr lang="en-US" altLang="zh-CN" sz="24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be</a:t>
            </a:r>
            <a:r>
              <a:rPr lang="zh-CN" altLang="en-US" sz="24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seen/observed/found</a:t>
            </a:r>
            <a:r>
              <a:rPr lang="zh-CN" altLang="en-US" sz="24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）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+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in 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描述对象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+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时间段</a:t>
            </a:r>
            <a:endParaRPr lang="zh-CN" altLang="en-US" sz="2400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60000"/>
              </a:lnSpc>
            </a:pP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</a:rPr>
              <a:t>4.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sz="2400" b="1" u="sng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时间段</a:t>
            </a:r>
            <a:r>
              <a:rPr lang="zh-CN" altLang="en-US" sz="2400" b="1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+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see/witness/experience</a:t>
            </a:r>
            <a:r>
              <a:rPr lang="zh-CN" altLang="en-US" sz="24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+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趋势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(n.)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+ 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数值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+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in 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描述对象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</a:rPr>
              <a:t>     </a:t>
            </a:r>
          </a:p>
          <a:p>
            <a:pPr>
              <a:lnSpc>
                <a:spcPct val="160000"/>
              </a:lnSpc>
            </a:pPr>
            <a:endParaRPr lang="zh-CN" altLang="en-US" sz="2400" dirty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文本框 1"/>
          <p:cNvSpPr txBox="1"/>
          <p:nvPr>
            <p:custDataLst>
              <p:tags r:id="rId1"/>
            </p:custDataLst>
          </p:nvPr>
        </p:nvSpPr>
        <p:spPr>
          <a:xfrm>
            <a:off x="4196329" y="319433"/>
            <a:ext cx="33832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动态图衔接手段</a:t>
            </a: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302385" y="1448435"/>
            <a:ext cx="10149205" cy="3930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衔接手段</a:t>
            </a:r>
            <a:r>
              <a:rPr lang="zh-CN" altLang="en-US" sz="2400" b="1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Wingdings" panose="05000000000000000000" pitchFamily="2" charset="2"/>
              </a:rPr>
              <a:t>：</a:t>
            </a:r>
            <a:endParaRPr lang="zh-CN" altLang="en-US" sz="2400" dirty="0">
              <a:latin typeface="微软雅黑" charset="0"/>
              <a:ea typeface="微软雅黑" charset="0"/>
              <a:cs typeface="微软雅黑" charset="0"/>
            </a:endParaRPr>
          </a:p>
          <a:p>
            <a:pPr algn="l" defTabSz="1130300">
              <a:lnSpc>
                <a:spcPct val="100000"/>
              </a:lnSpc>
              <a:defRPr sz="3500">
                <a:solidFill>
                  <a:srgbClr val="FFFFFF"/>
                </a:solidFill>
                <a:latin typeface="Avenir Next Regular" panose="020B0803020202020204"/>
                <a:ea typeface="Avenir Next Regular" panose="020B0803020202020204"/>
                <a:cs typeface="Avenir Next Regular" panose="020B0803020202020204"/>
                <a:sym typeface="Avenir Next Regular" panose="020B0803020202020204"/>
              </a:defRPr>
            </a:pP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1. </a:t>
            </a:r>
            <a:r>
              <a:rPr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现在分词作状语：</a:t>
            </a:r>
            <a:r>
              <a:rPr sz="2400" b="1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starting</a:t>
            </a:r>
            <a:r>
              <a:rPr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at, beginning from</a:t>
            </a:r>
            <a:r>
              <a:rPr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通常可以在描述数据的开头时使用</a:t>
            </a:r>
            <a:r>
              <a:rPr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</a:p>
          <a:p>
            <a:pPr>
              <a:lnSpc>
                <a:spcPct val="160000"/>
              </a:lnSpc>
            </a:pP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2. 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表示时间的连词：</a:t>
            </a:r>
            <a:r>
              <a:rPr sz="2400" b="1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before</a:t>
            </a:r>
            <a:r>
              <a:rPr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</a:t>
            </a:r>
            <a:r>
              <a:rPr sz="2400" b="1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after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，后面接完整句子或者</a:t>
            </a:r>
            <a:r>
              <a:rPr 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现在分词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(v-ing)</a:t>
            </a:r>
            <a:endParaRPr lang="en-US" altLang="zh-CN" sz="2400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3.</a:t>
            </a:r>
            <a:r>
              <a:rPr lang="zh-CN" altLang="en-US" sz="2400" b="1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表示并列</a:t>
            </a:r>
            <a:r>
              <a:rPr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</a:t>
            </a:r>
            <a:r>
              <a:rPr 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then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或转折</a:t>
            </a:r>
            <a:r>
              <a:rPr sz="2400" b="1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的连词</a:t>
            </a:r>
            <a:endParaRPr lang="zh-CN" altLang="en-US" sz="2400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60000"/>
              </a:lnSpc>
            </a:pP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</a:rPr>
              <a:t>4.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过去分词作状语：</a:t>
            </a:r>
            <a:r>
              <a:rPr sz="2400" b="1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followed</a:t>
            </a:r>
            <a:r>
              <a:rPr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sz="2400" b="1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by</a:t>
            </a:r>
            <a:r>
              <a:rPr lang="en-US" sz="2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a/an +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幅度形容词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趋势名词</a:t>
            </a:r>
          </a:p>
          <a:p>
            <a:pPr>
              <a:lnSpc>
                <a:spcPct val="16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 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副词：</a:t>
            </a:r>
            <a:r>
              <a:rPr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after this, following this period, thereafter</a:t>
            </a:r>
            <a:r>
              <a:rPr 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</a:t>
            </a:r>
            <a:r>
              <a:rPr lang="en-US" altLang="zh-CN" sz="2400" b="1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however</a:t>
            </a:r>
            <a:endParaRPr lang="en-US" altLang="zh-CN" sz="2400" b="1" dirty="0" err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67" y="365125"/>
            <a:ext cx="105918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  <a:t>IELTS WRITING  </a:t>
            </a:r>
            <a:b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LESSON 2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22395" y="1842770"/>
            <a:ext cx="4117975" cy="4351655"/>
          </a:xfrm>
        </p:spPr>
        <p:txBody>
          <a:bodyPr>
            <a:normAutofit fontScale="90000" lnSpcReduction="20000"/>
          </a:bodyPr>
          <a:lstStyle/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1.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复习动态图静态图区分要点及动态描写表达方式</a:t>
            </a:r>
            <a:endParaRPr lang="en-US" altLang="zh-CN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2. </a:t>
            </a:r>
            <a:r>
              <a:rPr lang="zh-CN" altLang="en-US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多线图</a:t>
            </a:r>
            <a:endParaRPr lang="zh-CN" altLang="en-US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3.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动态柱图</a:t>
            </a: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4.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动态表格</a:t>
            </a: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5.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动态饼图</a:t>
            </a:r>
          </a:p>
          <a:p>
            <a:pPr algn="l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6. 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总结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内容占位符 48"/>
          <p:cNvGraphicFramePr/>
          <p:nvPr>
            <p:custDataLst>
              <p:tags r:id="rId1"/>
            </p:custDataLst>
          </p:nvPr>
        </p:nvGraphicFramePr>
        <p:xfrm>
          <a:off x="838200" y="1692910"/>
          <a:ext cx="10516235" cy="4411980"/>
        </p:xfrm>
        <a:graphic>
          <a:graphicData uri="http://schemas.openxmlformats.org/drawingml/2006/table">
            <a:tbl>
              <a:tblPr firstRow="1" bandRow="1"/>
              <a:tblGrid>
                <a:gridCol w="1938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5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5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/>
                      <a:r>
                        <a:rPr lang="zh-CN" altLang="en-US" sz="2400" dirty="0"/>
                        <a:t>段落</a:t>
                      </a:r>
                    </a:p>
                  </a:txBody>
                  <a:tcPr marL="91435" marR="91435" marT="45718" marB="45718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/>
                      <a:r>
                        <a:rPr lang="zh-CN" altLang="en-US" sz="2400" dirty="0"/>
                        <a:t>句数</a:t>
                      </a:r>
                    </a:p>
                  </a:txBody>
                  <a:tcPr marL="91435" marR="91435" marT="45718" marB="4571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/>
                      <a:r>
                        <a:rPr lang="zh-CN" altLang="en-US" sz="2400" dirty="0"/>
                        <a:t>方式</a:t>
                      </a:r>
                    </a:p>
                  </a:txBody>
                  <a:tcPr marL="91435" marR="91435" marT="45718" marB="45718" anchor="ctr">
                    <a:lnL>
                      <a:noFill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/>
                      <a:r>
                        <a:rPr lang="zh-CN" altLang="en-US" sz="2400" dirty="0"/>
                        <a:t>开头段</a:t>
                      </a:r>
                    </a:p>
                  </a:txBody>
                  <a:tcPr marL="91435" marR="91435" marT="45718" marB="45718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/>
                      <a:r>
                        <a:rPr lang="en-US" altLang="zh-CN" sz="2400" dirty="0"/>
                        <a:t>1-2</a:t>
                      </a:r>
                      <a:r>
                        <a:rPr lang="zh-CN" altLang="en-US" sz="2400" dirty="0"/>
                        <a:t>句</a:t>
                      </a:r>
                    </a:p>
                  </a:txBody>
                  <a:tcPr marL="91435" marR="91435" marT="45718" marB="4571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/>
                      <a:r>
                        <a:rPr lang="zh-CN" altLang="en-US" sz="2400" dirty="0"/>
                        <a:t>改写</a:t>
                      </a:r>
                      <a:r>
                        <a:rPr lang="zh-CN" altLang="en-US" sz="2400" dirty="0">
                          <a:sym typeface="+mn-ea"/>
                        </a:rPr>
                        <a:t>题目</a:t>
                      </a:r>
                      <a:endParaRPr lang="zh-CN" altLang="en-US" sz="2400" b="1" dirty="0">
                        <a:sym typeface="+mn-ea"/>
                      </a:endParaRPr>
                    </a:p>
                  </a:txBody>
                  <a:tcPr marL="91435" marR="91435" marT="45718" marB="45718" anchor="ctr">
                    <a:lnL>
                      <a:noFill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/>
                      <a:r>
                        <a:rPr lang="zh-CN" altLang="en-US" sz="2400" dirty="0"/>
                        <a:t>主体段</a:t>
                      </a:r>
                      <a:r>
                        <a:rPr lang="en-US" altLang="zh-CN" sz="2400" dirty="0"/>
                        <a:t>1</a:t>
                      </a:r>
                      <a:endParaRPr lang="en-US" altLang="zh-CN" sz="2400" i="1" dirty="0"/>
                    </a:p>
                  </a:txBody>
                  <a:tcPr marL="91435" marR="91435" marT="45718" marB="45718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2400" kern="1200" dirty="0"/>
                    </a:p>
                    <a:p>
                      <a:pPr marL="0" algn="ctr" defTabSz="914400" rtl="0" eaLnBrk="1" latinLnBrk="0" hangingPunct="1"/>
                      <a:r>
                        <a:rPr lang="en-US" altLang="zh-CN" sz="2400" kern="1200" dirty="0"/>
                        <a:t>x</a:t>
                      </a:r>
                      <a:r>
                        <a:rPr lang="zh-CN" altLang="en-US" sz="2400" kern="1200" dirty="0"/>
                        <a:t>句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5" marR="91435" marT="45718" marB="4571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2400" kern="1200" dirty="0"/>
                    </a:p>
                    <a:p>
                      <a:pPr marL="0" algn="ctr" defTabSz="914400" rtl="0" eaLnBrk="1" latinLnBrk="0" hangingPunct="1"/>
                      <a:r>
                        <a:rPr lang="en-US" altLang="zh-CN" sz="2400" kern="1200" dirty="0"/>
                        <a:t>x</a:t>
                      </a:r>
                      <a:r>
                        <a:rPr lang="zh-CN" altLang="en-US" sz="2400" kern="1200" dirty="0"/>
                        <a:t>为具体数据描写</a:t>
                      </a:r>
                    </a:p>
                    <a:p>
                      <a:pPr marL="0" algn="ctr" defTabSz="914400" rtl="0" eaLnBrk="1" latinLnBrk="0" hangingPunct="1"/>
                      <a:r>
                        <a:rPr lang="zh-CN" altLang="en-US" sz="2400" kern="1200" dirty="0"/>
                        <a:t>（挑选重点特征概括，不要流水账式描述）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5" marR="91435" marT="45718" marB="45718" anchor="ctr">
                    <a:lnL>
                      <a:noFill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/>
                      <a:r>
                        <a:rPr lang="is-IS" altLang="zh-CN" sz="2400" dirty="0"/>
                        <a:t>……</a:t>
                      </a:r>
                      <a:endParaRPr lang="is-IS" altLang="zh-CN" sz="2400" i="1" dirty="0"/>
                    </a:p>
                  </a:txBody>
                  <a:tcPr marL="91435" marR="91435" marT="45718" marB="45718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5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/>
                      <a:r>
                        <a:rPr lang="zh-CN" altLang="en-US" sz="2400" dirty="0"/>
                        <a:t>主体段</a:t>
                      </a:r>
                      <a:r>
                        <a:rPr lang="en-US" altLang="zh-CN" sz="2400" dirty="0"/>
                        <a:t>n</a:t>
                      </a:r>
                      <a:endParaRPr lang="en-US" altLang="zh-CN" sz="2400" i="1" dirty="0"/>
                    </a:p>
                  </a:txBody>
                  <a:tcPr marL="91435" marR="91435" marT="45718" marB="45718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5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/>
                      <a:r>
                        <a:rPr lang="zh-CN" altLang="en-US" sz="2400" dirty="0"/>
                        <a:t>结尾段</a:t>
                      </a:r>
                    </a:p>
                  </a:txBody>
                  <a:tcPr marL="91435" marR="91435" marT="45718" marB="45718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2400" kern="1200" dirty="0"/>
                        <a:t>1-2</a:t>
                      </a:r>
                      <a:r>
                        <a:rPr lang="zh-CN" altLang="en-US" sz="2400" kern="1200" dirty="0"/>
                        <a:t>句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5" marR="91435" marT="45718" marB="4571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lvl="1" algn="ctr" defTabSz="914400" rtl="0" eaLnBrk="1" latinLnBrk="0" hangingPunct="1"/>
                      <a:r>
                        <a:rPr lang="zh-CN" altLang="en-US" sz="2400" kern="1200" dirty="0"/>
                        <a:t>总结总体趋势</a:t>
                      </a:r>
                      <a:r>
                        <a:rPr lang="en-US" altLang="zh-CN" sz="2400" kern="1200" dirty="0"/>
                        <a:t>/</a:t>
                      </a:r>
                      <a:r>
                        <a:rPr lang="zh-CN" altLang="en-US" sz="2400" kern="1200" dirty="0"/>
                        <a:t>对比特征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5" marR="91435" marT="45718" marB="45718" anchor="ctr">
                    <a:lnL>
                      <a:noFill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标题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53745" y="1758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C00000"/>
                </a:solidFill>
                <a:latin typeface="Californian FB" panose="0207040306080B030204" pitchFamily="18" charset="0"/>
                <a:ea typeface="微软雅黑 Light" panose="020B0502040204020203" pitchFamily="34" charset="-122"/>
              </a:rPr>
              <a:t>多线图段落结构</a:t>
            </a: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8110441" y="864777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</a:rPr>
              <a:t>总分总结构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910,&quot;width&quot;:966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910,&quot;width&quot;:966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910,&quot;width&quot;:9668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910,&quot;width&quot;:9668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910,&quot;width&quot;:966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910,&quot;width&quot;:9668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710744794606_1_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BLE_ENDDRAG_ORIGIN_RECT" val="828*347"/>
  <p:tag name="TABLE_ENDDRAG_RECT" val="66*163*828*34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BLE_ENDDRAG_ORIGIN_RECT" val="828*347"/>
  <p:tag name="TABLE_ENDDRAG_RECT" val="66*163*828*34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2039</Words>
  <Application>Microsoft Office PowerPoint</Application>
  <PresentationFormat>宽屏</PresentationFormat>
  <Paragraphs>219</Paragraphs>
  <Slides>36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等线</vt:lpstr>
      <vt:lpstr>等线 Light</vt:lpstr>
      <vt:lpstr>宋体</vt:lpstr>
      <vt:lpstr>微软雅黑</vt:lpstr>
      <vt:lpstr>Arial</vt:lpstr>
      <vt:lpstr>Calibri</vt:lpstr>
      <vt:lpstr>Californian FB</vt:lpstr>
      <vt:lpstr>Times New Roman</vt:lpstr>
      <vt:lpstr>Wingdings</vt:lpstr>
      <vt:lpstr>Office 主题​​</vt:lpstr>
      <vt:lpstr>Academic Writing</vt:lpstr>
      <vt:lpstr>IELTS WRITING   LESSON 2</vt:lpstr>
      <vt:lpstr>IELTS WRITING   LESSON 2</vt:lpstr>
      <vt:lpstr>动态图&amp;静态图 </vt:lpstr>
      <vt:lpstr>动态图趋势词汇</vt:lpstr>
      <vt:lpstr>PowerPoint 演示文稿</vt:lpstr>
      <vt:lpstr>PowerPoint 演示文稿</vt:lpstr>
      <vt:lpstr>IELTS WRITING   LESSON 2</vt:lpstr>
      <vt:lpstr>PowerPoint 演示文稿</vt:lpstr>
      <vt:lpstr>PowerPoint 演示文稿</vt:lpstr>
      <vt:lpstr>多线图练习</vt:lpstr>
      <vt:lpstr>多线图练习</vt:lpstr>
      <vt:lpstr>多线图练习</vt:lpstr>
      <vt:lpstr>多线图练习</vt:lpstr>
      <vt:lpstr>PowerPoint 演示文稿</vt:lpstr>
      <vt:lpstr>多线图练习</vt:lpstr>
      <vt:lpstr>多线图练习</vt:lpstr>
      <vt:lpstr>IELTS WRITING   LESSON 2</vt:lpstr>
      <vt:lpstr>动态柱图练习</vt:lpstr>
      <vt:lpstr>动态柱图练习</vt:lpstr>
      <vt:lpstr>动态柱图练习</vt:lpstr>
      <vt:lpstr>PowerPoint 演示文稿</vt:lpstr>
      <vt:lpstr>动态柱图练习</vt:lpstr>
      <vt:lpstr>动态柱图练习</vt:lpstr>
      <vt:lpstr>PowerPoint 演示文稿</vt:lpstr>
      <vt:lpstr>动态柱图练习</vt:lpstr>
      <vt:lpstr>PowerPoint 演示文稿</vt:lpstr>
      <vt:lpstr>IELTS WRITING   LESSON 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IELTS WRITING   LESSON 2</vt:lpstr>
      <vt:lpstr>动态图重难点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 Hallie</dc:creator>
  <cp:lastModifiedBy>博 陈</cp:lastModifiedBy>
  <cp:revision>130</cp:revision>
  <dcterms:created xsi:type="dcterms:W3CDTF">2024-03-24T13:34:24Z</dcterms:created>
  <dcterms:modified xsi:type="dcterms:W3CDTF">2024-03-27T02:53:43Z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2052-6.5.2.8766</vt:lpwstr>
  </property>
  <property fmtid="{D5CDD505-2E9C-101B-9397-08002B2CF9AE}" pid="3" name="ICV">
    <vt:lpwstr>1CE7E4F7C364AF6479105665B1AC0512_43</vt:lpwstr>
  </property>
</Properties>
</file>